
<file path=[Content_Types].xml><?xml version="1.0" encoding="utf-8"?>
<Types xmlns="http://schemas.openxmlformats.org/package/2006/content-types">
  <Default ContentType="application/x-fontdata" Extension="fntdata"/>
  <Default ContentType="image/gif" Extension="gif"/>
  <Default ContentType="image/jpeg" Extension="jpeg"/>
  <Default ContentType="audio/mpeg" Extension="mp3"/>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Lst>
  <p:sldSz cx="18288000" cy="10287000"/>
  <p:notesSz cx="6858000" cy="9144000"/>
  <p:embeddedFontLst>
    <p:embeddedFont>
      <p:font typeface="Montserrat Bold" charset="1" panose="00000800000000000000"/>
      <p:regular r:id="rId17"/>
    </p:embeddedFont>
    <p:embeddedFont>
      <p:font typeface="Frankfurter Medium" charset="1" panose="020F0604020204080C04"/>
      <p:regular r:id="rId18"/>
    </p:embeddedFont>
    <p:embeddedFont>
      <p:font typeface="Helvetica Now Display Bold" charset="1" panose="020B0804030202020204"/>
      <p:regular r:id="rId19"/>
    </p:embeddedFont>
    <p:embeddedFont>
      <p:font typeface="Sailors" charset="1" panose="02000000000000000000"/>
      <p:regular r:id="rId20"/>
    </p:embeddedFont>
    <p:embeddedFont>
      <p:font typeface="DM Sans Bold" charset="1" panose="00000000000000000000"/>
      <p:regular r:id="rId21"/>
    </p:embeddedFont>
    <p:embeddedFont>
      <p:font typeface="Zing Sans Rust" charset="1" panose="00000200000000000000"/>
      <p:regular r:id="rId22"/>
    </p:embeddedFont>
    <p:embeddedFont>
      <p:font typeface="Maragsa" charset="1" panose="00000000000000000000"/>
      <p:regular r:id="rId23"/>
    </p:embeddedFont>
    <p:embeddedFont>
      <p:font typeface="DIN Next Condensed Bold" charset="1" panose="020B0806020203050203"/>
      <p:regular r:id="rId24"/>
    </p:embeddedFont>
    <p:embeddedFont>
      <p:font typeface="Univers Condensed Bold" charset="1" panose="020B0806030502040204"/>
      <p:regular r:id="rId25"/>
    </p:embeddedFont>
    <p:embeddedFont>
      <p:font typeface="Cy Grotesk Wide Ultra-Bold" charset="1" panose="00000905000000000000"/>
      <p:regular r:id="rId26"/>
    </p:embeddedFont>
    <p:embeddedFont>
      <p:font typeface="Akzidenz-Grotesk" charset="1" panose="02000503030000020003"/>
      <p:regular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12" Target="../media/image11.png" Type="http://schemas.openxmlformats.org/officeDocument/2006/relationships/image"/><Relationship Id="rId13" Target="../media/image12.png" Type="http://schemas.openxmlformats.org/officeDocument/2006/relationships/image"/><Relationship Id="rId14" Target="../media/image13.png" Type="http://schemas.openxmlformats.org/officeDocument/2006/relationships/image"/><Relationship Id="rId15" Target="../media/image14.png" Type="http://schemas.openxmlformats.org/officeDocument/2006/relationships/image"/><Relationship Id="rId16" Target="../media/image15.png" Type="http://schemas.openxmlformats.org/officeDocument/2006/relationships/image"/><Relationship Id="rId17" Target="../media/image16.png" Type="http://schemas.openxmlformats.org/officeDocument/2006/relationships/image"/><Relationship Id="rId18" Target="../media/image17.gif" Type="http://schemas.openxmlformats.org/officeDocument/2006/relationships/image"/><Relationship Id="rId19" Target="../media/image18.png" Type="http://schemas.openxmlformats.org/officeDocument/2006/relationships/image"/><Relationship Id="rId2" Target="../media/image1.png" Type="http://schemas.openxmlformats.org/officeDocument/2006/relationships/image"/><Relationship Id="rId20" Target="../media/image19.png" Type="http://schemas.openxmlformats.org/officeDocument/2006/relationships/image"/><Relationship Id="rId21" Target="../media/image39.jpeg" Type="http://schemas.openxmlformats.org/officeDocument/2006/relationships/image"/><Relationship Id="rId22" Target="../media/aAD6EQUjDTQ.mp3" Type="http://schemas.microsoft.com/office/2007/relationships/media"/><Relationship Id="rId23" Target="../media/aAD6EQUjDTQ.mp3" Type="http://schemas.openxmlformats.org/officeDocument/2006/relationships/audio"/><Relationship Id="rId3" Target="../media/image2.sv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37.png" Type="http://schemas.openxmlformats.org/officeDocument/2006/relationships/image"/><Relationship Id="rId7" Target="../media/image38.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20.gif" Type="http://schemas.openxmlformats.org/officeDocument/2006/relationships/image"/><Relationship Id="rId7" Target="../media/image21.png" Type="http://schemas.openxmlformats.org/officeDocument/2006/relationships/image"/><Relationship Id="rId8" Target="../media/image22.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23.gif" Type="http://schemas.openxmlformats.org/officeDocument/2006/relationships/image"/><Relationship Id="rId7" Target="../media/image24.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25.png" Type="http://schemas.openxmlformats.org/officeDocument/2006/relationships/image"/><Relationship Id="rId7" Target="../media/image26.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27.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28.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29.png" Type="http://schemas.openxmlformats.org/officeDocument/2006/relationships/image"/><Relationship Id="rId7" Target="../media/image30.svg" Type="http://schemas.openxmlformats.org/officeDocument/2006/relationships/image"/><Relationship Id="rId8" Target="../media/image31.png" Type="http://schemas.openxmlformats.org/officeDocument/2006/relationships/image"/><Relationship Id="rId9" Target="../media/image32.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29.png" Type="http://schemas.openxmlformats.org/officeDocument/2006/relationships/image"/><Relationship Id="rId7" Target="../media/image30.svg" Type="http://schemas.openxmlformats.org/officeDocument/2006/relationships/image"/><Relationship Id="rId8" Target="../media/image33.png" Type="http://schemas.openxmlformats.org/officeDocument/2006/relationships/image"/><Relationship Id="rId9" Target="../media/image34.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png" Type="http://schemas.openxmlformats.org/officeDocument/2006/relationships/image"/><Relationship Id="rId4" Target="../media/image35.png" Type="http://schemas.openxmlformats.org/officeDocument/2006/relationships/image"/><Relationship Id="rId5" Target="../media/image36.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8700" y="8465114"/>
            <a:ext cx="4901351" cy="784216"/>
          </a:xfrm>
          <a:custGeom>
            <a:avLst/>
            <a:gdLst/>
            <a:ahLst/>
            <a:cxnLst/>
            <a:rect r="r" b="b" t="t" l="l"/>
            <a:pathLst>
              <a:path h="784216" w="4901351">
                <a:moveTo>
                  <a:pt x="0" y="0"/>
                </a:moveTo>
                <a:lnTo>
                  <a:pt x="4901351" y="0"/>
                </a:lnTo>
                <a:lnTo>
                  <a:pt x="4901351" y="784216"/>
                </a:lnTo>
                <a:lnTo>
                  <a:pt x="0" y="78421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7326882" y="6956831"/>
            <a:ext cx="4267949" cy="3016567"/>
            <a:chOff x="0" y="0"/>
            <a:chExt cx="5690599" cy="4022089"/>
          </a:xfrm>
        </p:grpSpPr>
        <p:grpSp>
          <p:nvGrpSpPr>
            <p:cNvPr name="Group 4" id="4"/>
            <p:cNvGrpSpPr/>
            <p:nvPr/>
          </p:nvGrpSpPr>
          <p:grpSpPr>
            <a:xfrm rot="0">
              <a:off x="0" y="2863668"/>
              <a:ext cx="5690599" cy="771803"/>
              <a:chOff x="0" y="0"/>
              <a:chExt cx="3832106" cy="519740"/>
            </a:xfrm>
          </p:grpSpPr>
          <p:sp>
            <p:nvSpPr>
              <p:cNvPr name="Freeform 5" id="5"/>
              <p:cNvSpPr/>
              <p:nvPr/>
            </p:nvSpPr>
            <p:spPr>
              <a:xfrm flipH="false" flipV="false" rot="0">
                <a:off x="0" y="0"/>
                <a:ext cx="3832106" cy="519740"/>
              </a:xfrm>
              <a:custGeom>
                <a:avLst/>
                <a:gdLst/>
                <a:ahLst/>
                <a:cxnLst/>
                <a:rect r="r" b="b" t="t" l="l"/>
                <a:pathLst>
                  <a:path h="519740" w="3832106">
                    <a:moveTo>
                      <a:pt x="0" y="0"/>
                    </a:moveTo>
                    <a:lnTo>
                      <a:pt x="3832106" y="0"/>
                    </a:lnTo>
                    <a:lnTo>
                      <a:pt x="3832106" y="519740"/>
                    </a:lnTo>
                    <a:lnTo>
                      <a:pt x="0" y="519740"/>
                    </a:lnTo>
                    <a:close/>
                  </a:path>
                </a:pathLst>
              </a:custGeom>
              <a:solidFill>
                <a:srgbClr val="FFFFFF"/>
              </a:solidFill>
            </p:spPr>
          </p:sp>
          <p:sp>
            <p:nvSpPr>
              <p:cNvPr name="TextBox 6" id="6"/>
              <p:cNvSpPr txBox="true"/>
              <p:nvPr/>
            </p:nvSpPr>
            <p:spPr>
              <a:xfrm>
                <a:off x="0" y="0"/>
                <a:ext cx="3832106" cy="519740"/>
              </a:xfrm>
              <a:prstGeom prst="rect">
                <a:avLst/>
              </a:prstGeom>
            </p:spPr>
            <p:txBody>
              <a:bodyPr anchor="ctr" rtlCol="false" tIns="50800" lIns="50800" bIns="50800" rIns="50800"/>
              <a:lstStyle/>
              <a:p>
                <a:pPr algn="ctr">
                  <a:lnSpc>
                    <a:spcPts val="2456"/>
                  </a:lnSpc>
                </a:pPr>
              </a:p>
            </p:txBody>
          </p:sp>
        </p:grpSp>
        <p:grpSp>
          <p:nvGrpSpPr>
            <p:cNvPr name="Group 7" id="7"/>
            <p:cNvGrpSpPr>
              <a:grpSpLocks noChangeAspect="true"/>
            </p:cNvGrpSpPr>
            <p:nvPr/>
          </p:nvGrpSpPr>
          <p:grpSpPr>
            <a:xfrm rot="0">
              <a:off x="4086026" y="2187851"/>
              <a:ext cx="1033907" cy="1592400"/>
              <a:chOff x="0" y="0"/>
              <a:chExt cx="6887388" cy="10607802"/>
            </a:xfrm>
          </p:grpSpPr>
          <p:sp>
            <p:nvSpPr>
              <p:cNvPr name="Freeform 8" id="8"/>
              <p:cNvSpPr/>
              <p:nvPr/>
            </p:nvSpPr>
            <p:spPr>
              <a:xfrm flipH="false" flipV="false" rot="0">
                <a:off x="0" y="0"/>
                <a:ext cx="6887337" cy="10607802"/>
              </a:xfrm>
              <a:custGeom>
                <a:avLst/>
                <a:gdLst/>
                <a:ahLst/>
                <a:cxnLst/>
                <a:rect r="r" b="b" t="t" l="l"/>
                <a:pathLst>
                  <a:path h="10607802" w="6887337">
                    <a:moveTo>
                      <a:pt x="285877" y="2921"/>
                    </a:moveTo>
                    <a:lnTo>
                      <a:pt x="6887337" y="627634"/>
                    </a:lnTo>
                    <a:lnTo>
                      <a:pt x="5016500" y="10607802"/>
                    </a:lnTo>
                    <a:lnTo>
                      <a:pt x="0" y="9431528"/>
                    </a:lnTo>
                    <a:lnTo>
                      <a:pt x="255143" y="0"/>
                    </a:lnTo>
                    <a:lnTo>
                      <a:pt x="286004" y="2921"/>
                    </a:lnTo>
                    <a:moveTo>
                      <a:pt x="280543" y="60579"/>
                    </a:moveTo>
                    <a:lnTo>
                      <a:pt x="283210" y="31750"/>
                    </a:lnTo>
                    <a:lnTo>
                      <a:pt x="312166" y="32512"/>
                    </a:lnTo>
                    <a:lnTo>
                      <a:pt x="58547" y="9409430"/>
                    </a:lnTo>
                    <a:lnTo>
                      <a:pt x="29591" y="9408668"/>
                    </a:lnTo>
                    <a:lnTo>
                      <a:pt x="36195" y="9380475"/>
                    </a:lnTo>
                    <a:lnTo>
                      <a:pt x="5000244" y="10544556"/>
                    </a:lnTo>
                    <a:lnTo>
                      <a:pt x="4993640" y="10572750"/>
                    </a:lnTo>
                    <a:lnTo>
                      <a:pt x="4965192" y="10567416"/>
                    </a:lnTo>
                    <a:lnTo>
                      <a:pt x="6824726" y="648208"/>
                    </a:lnTo>
                    <a:lnTo>
                      <a:pt x="6853174" y="653542"/>
                    </a:lnTo>
                    <a:lnTo>
                      <a:pt x="6850507" y="682371"/>
                    </a:lnTo>
                    <a:lnTo>
                      <a:pt x="280416" y="60579"/>
                    </a:lnTo>
                    <a:close/>
                  </a:path>
                </a:pathLst>
              </a:custGeom>
              <a:solidFill>
                <a:srgbClr val="FEA106"/>
              </a:solidFill>
            </p:spPr>
          </p:sp>
        </p:grpSp>
        <p:grpSp>
          <p:nvGrpSpPr>
            <p:cNvPr name="Group 9" id="9"/>
            <p:cNvGrpSpPr>
              <a:grpSpLocks noChangeAspect="true"/>
            </p:cNvGrpSpPr>
            <p:nvPr/>
          </p:nvGrpSpPr>
          <p:grpSpPr>
            <a:xfrm rot="0">
              <a:off x="3933206" y="2286560"/>
              <a:ext cx="1084288" cy="1735529"/>
              <a:chOff x="0" y="0"/>
              <a:chExt cx="6606921" cy="10575138"/>
            </a:xfrm>
          </p:grpSpPr>
          <p:sp>
            <p:nvSpPr>
              <p:cNvPr name="Freeform 10" id="10"/>
              <p:cNvSpPr/>
              <p:nvPr/>
            </p:nvSpPr>
            <p:spPr>
              <a:xfrm flipH="false" flipV="false" rot="0">
                <a:off x="0" y="0"/>
                <a:ext cx="6606921" cy="10575163"/>
              </a:xfrm>
              <a:custGeom>
                <a:avLst/>
                <a:gdLst/>
                <a:ahLst/>
                <a:cxnLst/>
                <a:rect r="r" b="b" t="t" l="l"/>
                <a:pathLst>
                  <a:path h="10575163" w="6606921">
                    <a:moveTo>
                      <a:pt x="5461" y="0"/>
                    </a:moveTo>
                    <a:lnTo>
                      <a:pt x="6606921" y="624713"/>
                    </a:lnTo>
                    <a:lnTo>
                      <a:pt x="4741672" y="10575163"/>
                    </a:lnTo>
                    <a:lnTo>
                      <a:pt x="4684776" y="10564495"/>
                    </a:lnTo>
                    <a:lnTo>
                      <a:pt x="6544183" y="645287"/>
                    </a:lnTo>
                    <a:lnTo>
                      <a:pt x="6572631" y="650621"/>
                    </a:lnTo>
                    <a:lnTo>
                      <a:pt x="6569963" y="679450"/>
                    </a:lnTo>
                    <a:lnTo>
                      <a:pt x="0" y="57658"/>
                    </a:lnTo>
                    <a:close/>
                  </a:path>
                </a:pathLst>
              </a:custGeom>
              <a:solidFill>
                <a:srgbClr val="FE5006"/>
              </a:solidFill>
            </p:spPr>
          </p:sp>
        </p:grpSp>
        <p:grpSp>
          <p:nvGrpSpPr>
            <p:cNvPr name="Group 11" id="11"/>
            <p:cNvGrpSpPr>
              <a:grpSpLocks noChangeAspect="true"/>
            </p:cNvGrpSpPr>
            <p:nvPr/>
          </p:nvGrpSpPr>
          <p:grpSpPr>
            <a:xfrm rot="0">
              <a:off x="3774985" y="2136779"/>
              <a:ext cx="1238784" cy="1694544"/>
              <a:chOff x="0" y="0"/>
              <a:chExt cx="9946386" cy="13605751"/>
            </a:xfrm>
          </p:grpSpPr>
          <p:sp>
            <p:nvSpPr>
              <p:cNvPr name="Freeform 12" id="12"/>
              <p:cNvSpPr/>
              <p:nvPr/>
            </p:nvSpPr>
            <p:spPr>
              <a:xfrm flipH="false" flipV="false" rot="0">
                <a:off x="0" y="0"/>
                <a:ext cx="9946386" cy="13605763"/>
              </a:xfrm>
              <a:custGeom>
                <a:avLst/>
                <a:gdLst/>
                <a:ahLst/>
                <a:cxnLst/>
                <a:rect r="r" b="b" t="t" l="l"/>
                <a:pathLst>
                  <a:path h="13605763" w="9946386">
                    <a:moveTo>
                      <a:pt x="9327007" y="0"/>
                    </a:moveTo>
                    <a:lnTo>
                      <a:pt x="0" y="1340993"/>
                    </a:lnTo>
                    <a:lnTo>
                      <a:pt x="2675001" y="13605763"/>
                    </a:lnTo>
                    <a:lnTo>
                      <a:pt x="9946386" y="13494511"/>
                    </a:lnTo>
                    <a:lnTo>
                      <a:pt x="9327007" y="0"/>
                    </a:lnTo>
                    <a:close/>
                  </a:path>
                </a:pathLst>
              </a:custGeom>
              <a:blipFill>
                <a:blip r:embed="rId4"/>
                <a:stretch>
                  <a:fillRect l="-18395" t="0" r="-18395" b="0"/>
                </a:stretch>
              </a:blipFill>
            </p:spPr>
          </p:sp>
        </p:grpSp>
        <p:sp>
          <p:nvSpPr>
            <p:cNvPr name="Freeform 13" id="13"/>
            <p:cNvSpPr/>
            <p:nvPr/>
          </p:nvSpPr>
          <p:spPr>
            <a:xfrm flipH="false" flipV="false" rot="0">
              <a:off x="2439248" y="3047996"/>
              <a:ext cx="1335737" cy="412965"/>
            </a:xfrm>
            <a:custGeom>
              <a:avLst/>
              <a:gdLst/>
              <a:ahLst/>
              <a:cxnLst/>
              <a:rect r="r" b="b" t="t" l="l"/>
              <a:pathLst>
                <a:path h="412965" w="1335737">
                  <a:moveTo>
                    <a:pt x="0" y="0"/>
                  </a:moveTo>
                  <a:lnTo>
                    <a:pt x="1335737" y="0"/>
                  </a:lnTo>
                  <a:lnTo>
                    <a:pt x="1335737" y="412966"/>
                  </a:lnTo>
                  <a:lnTo>
                    <a:pt x="0" y="412966"/>
                  </a:lnTo>
                  <a:lnTo>
                    <a:pt x="0" y="0"/>
                  </a:lnTo>
                  <a:close/>
                </a:path>
              </a:pathLst>
            </a:custGeom>
            <a:blipFill>
              <a:blip r:embed="rId5"/>
              <a:stretch>
                <a:fillRect l="0" t="0" r="0" b="0"/>
              </a:stretch>
            </a:blipFill>
          </p:spPr>
        </p:sp>
        <p:sp>
          <p:nvSpPr>
            <p:cNvPr name="TextBox 14" id="14"/>
            <p:cNvSpPr txBox="true"/>
            <p:nvPr/>
          </p:nvSpPr>
          <p:spPr>
            <a:xfrm rot="0">
              <a:off x="287555" y="360875"/>
              <a:ext cx="1338353" cy="195597"/>
            </a:xfrm>
            <a:prstGeom prst="rect">
              <a:avLst/>
            </a:prstGeom>
          </p:spPr>
          <p:txBody>
            <a:bodyPr anchor="t" rtlCol="false" tIns="0" lIns="0" bIns="0" rIns="0">
              <a:spAutoFit/>
            </a:bodyPr>
            <a:lstStyle/>
            <a:p>
              <a:pPr algn="ctr">
                <a:lnSpc>
                  <a:spcPts val="1058"/>
                </a:lnSpc>
              </a:pPr>
            </a:p>
          </p:txBody>
        </p:sp>
        <p:sp>
          <p:nvSpPr>
            <p:cNvPr name="TextBox 15" id="15"/>
            <p:cNvSpPr txBox="true"/>
            <p:nvPr/>
          </p:nvSpPr>
          <p:spPr>
            <a:xfrm rot="0">
              <a:off x="482596" y="38100"/>
              <a:ext cx="4820910" cy="523137"/>
            </a:xfrm>
            <a:prstGeom prst="rect">
              <a:avLst/>
            </a:prstGeom>
          </p:spPr>
          <p:txBody>
            <a:bodyPr anchor="t" rtlCol="false" tIns="0" lIns="0" bIns="0" rIns="0">
              <a:spAutoFit/>
            </a:bodyPr>
            <a:lstStyle/>
            <a:p>
              <a:pPr algn="ctr">
                <a:lnSpc>
                  <a:spcPts val="2948"/>
                </a:lnSpc>
              </a:pPr>
            </a:p>
          </p:txBody>
        </p:sp>
        <p:sp>
          <p:nvSpPr>
            <p:cNvPr name="TextBox 16" id="16"/>
            <p:cNvSpPr txBox="true"/>
            <p:nvPr/>
          </p:nvSpPr>
          <p:spPr>
            <a:xfrm rot="0">
              <a:off x="387457" y="2368490"/>
              <a:ext cx="3387527" cy="433780"/>
            </a:xfrm>
            <a:prstGeom prst="rect">
              <a:avLst/>
            </a:prstGeom>
          </p:spPr>
          <p:txBody>
            <a:bodyPr anchor="t" rtlCol="false" tIns="0" lIns="0" bIns="0" rIns="0">
              <a:spAutoFit/>
            </a:bodyPr>
            <a:lstStyle/>
            <a:p>
              <a:pPr algn="just">
                <a:lnSpc>
                  <a:spcPts val="2571"/>
                </a:lnSpc>
              </a:pPr>
              <a:r>
                <a:rPr lang="en-US" b="true" sz="2143">
                  <a:solidFill>
                    <a:srgbClr val="FFFFFF"/>
                  </a:solidFill>
                  <a:latin typeface="Montserrat Bold"/>
                  <a:ea typeface="Montserrat Bold"/>
                  <a:cs typeface="Montserrat Bold"/>
                  <a:sym typeface="Montserrat Bold"/>
                </a:rPr>
                <a:t>Dr Sachin Saxena</a:t>
              </a:r>
            </a:p>
          </p:txBody>
        </p:sp>
        <p:sp>
          <p:nvSpPr>
            <p:cNvPr name="TextBox 17" id="17"/>
            <p:cNvSpPr txBox="true"/>
            <p:nvPr/>
          </p:nvSpPr>
          <p:spPr>
            <a:xfrm rot="0">
              <a:off x="520840" y="3053633"/>
              <a:ext cx="1845229" cy="407329"/>
            </a:xfrm>
            <a:prstGeom prst="rect">
              <a:avLst/>
            </a:prstGeom>
          </p:spPr>
          <p:txBody>
            <a:bodyPr anchor="t" rtlCol="false" tIns="0" lIns="0" bIns="0" rIns="0">
              <a:spAutoFit/>
            </a:bodyPr>
            <a:lstStyle/>
            <a:p>
              <a:pPr algn="just">
                <a:lnSpc>
                  <a:spcPts val="2414"/>
                </a:lnSpc>
              </a:pPr>
              <a:r>
                <a:rPr lang="en-US" b="true" sz="2012">
                  <a:solidFill>
                    <a:srgbClr val="000000"/>
                  </a:solidFill>
                  <a:latin typeface="Montserrat Bold"/>
                  <a:ea typeface="Montserrat Bold"/>
                  <a:cs typeface="Montserrat Bold"/>
                  <a:sym typeface="Montserrat Bold"/>
                </a:rPr>
                <a:t>Follow on</a:t>
              </a:r>
            </a:p>
          </p:txBody>
        </p:sp>
      </p:grpSp>
      <p:sp>
        <p:nvSpPr>
          <p:cNvPr name="Freeform 18" id="18"/>
          <p:cNvSpPr/>
          <p:nvPr/>
        </p:nvSpPr>
        <p:spPr>
          <a:xfrm flipH="false" flipV="false" rot="0">
            <a:off x="6424286" y="550786"/>
            <a:ext cx="2719714" cy="2126587"/>
          </a:xfrm>
          <a:custGeom>
            <a:avLst/>
            <a:gdLst/>
            <a:ahLst/>
            <a:cxnLst/>
            <a:rect r="r" b="b" t="t" l="l"/>
            <a:pathLst>
              <a:path h="2126587" w="2719714">
                <a:moveTo>
                  <a:pt x="0" y="0"/>
                </a:moveTo>
                <a:lnTo>
                  <a:pt x="2719714" y="0"/>
                </a:lnTo>
                <a:lnTo>
                  <a:pt x="2719714" y="2126587"/>
                </a:lnTo>
                <a:lnTo>
                  <a:pt x="0" y="2126587"/>
                </a:lnTo>
                <a:lnTo>
                  <a:pt x="0" y="0"/>
                </a:lnTo>
                <a:close/>
              </a:path>
            </a:pathLst>
          </a:custGeom>
          <a:blipFill>
            <a:blip r:embed="rId6"/>
            <a:stretch>
              <a:fillRect l="0" t="0" r="-171184" b="0"/>
            </a:stretch>
          </a:blipFill>
        </p:spPr>
      </p:sp>
      <p:sp>
        <p:nvSpPr>
          <p:cNvPr name="Freeform 19" id="19"/>
          <p:cNvSpPr/>
          <p:nvPr/>
        </p:nvSpPr>
        <p:spPr>
          <a:xfrm flipH="false" flipV="false" rot="0">
            <a:off x="8550258" y="1804579"/>
            <a:ext cx="3235051" cy="2827987"/>
          </a:xfrm>
          <a:custGeom>
            <a:avLst/>
            <a:gdLst/>
            <a:ahLst/>
            <a:cxnLst/>
            <a:rect r="r" b="b" t="t" l="l"/>
            <a:pathLst>
              <a:path h="2827987" w="3235051">
                <a:moveTo>
                  <a:pt x="0" y="0"/>
                </a:moveTo>
                <a:lnTo>
                  <a:pt x="3235051" y="0"/>
                </a:lnTo>
                <a:lnTo>
                  <a:pt x="3235051" y="2827988"/>
                </a:lnTo>
                <a:lnTo>
                  <a:pt x="0" y="2827988"/>
                </a:lnTo>
                <a:lnTo>
                  <a:pt x="0" y="0"/>
                </a:lnTo>
                <a:close/>
              </a:path>
            </a:pathLst>
          </a:custGeom>
          <a:blipFill>
            <a:blip r:embed="rId7"/>
            <a:stretch>
              <a:fillRect l="-90653" t="-365" r="-93108" b="-70053"/>
            </a:stretch>
          </a:blipFill>
        </p:spPr>
      </p:sp>
      <p:sp>
        <p:nvSpPr>
          <p:cNvPr name="Freeform 20" id="20"/>
          <p:cNvSpPr/>
          <p:nvPr/>
        </p:nvSpPr>
        <p:spPr>
          <a:xfrm flipH="false" flipV="false" rot="0">
            <a:off x="5969192" y="-10372"/>
            <a:ext cx="3629902" cy="3629902"/>
          </a:xfrm>
          <a:custGeom>
            <a:avLst/>
            <a:gdLst/>
            <a:ahLst/>
            <a:cxnLst/>
            <a:rect r="r" b="b" t="t" l="l"/>
            <a:pathLst>
              <a:path h="3629902" w="3629902">
                <a:moveTo>
                  <a:pt x="0" y="0"/>
                </a:moveTo>
                <a:lnTo>
                  <a:pt x="3629902" y="0"/>
                </a:lnTo>
                <a:lnTo>
                  <a:pt x="3629902" y="3629902"/>
                </a:lnTo>
                <a:lnTo>
                  <a:pt x="0" y="362990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1" id="21"/>
          <p:cNvSpPr/>
          <p:nvPr/>
        </p:nvSpPr>
        <p:spPr>
          <a:xfrm flipH="false" flipV="false" rot="0">
            <a:off x="8352833" y="1509113"/>
            <a:ext cx="3629902" cy="3629902"/>
          </a:xfrm>
          <a:custGeom>
            <a:avLst/>
            <a:gdLst/>
            <a:ahLst/>
            <a:cxnLst/>
            <a:rect r="r" b="b" t="t" l="l"/>
            <a:pathLst>
              <a:path h="3629902" w="3629902">
                <a:moveTo>
                  <a:pt x="0" y="0"/>
                </a:moveTo>
                <a:lnTo>
                  <a:pt x="3629902" y="0"/>
                </a:lnTo>
                <a:lnTo>
                  <a:pt x="3629902" y="3629902"/>
                </a:lnTo>
                <a:lnTo>
                  <a:pt x="0" y="362990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2" id="22"/>
          <p:cNvSpPr/>
          <p:nvPr/>
        </p:nvSpPr>
        <p:spPr>
          <a:xfrm flipH="false" flipV="false" rot="0">
            <a:off x="10972800" y="6834674"/>
            <a:ext cx="7315200" cy="1527048"/>
          </a:xfrm>
          <a:custGeom>
            <a:avLst/>
            <a:gdLst/>
            <a:ahLst/>
            <a:cxnLst/>
            <a:rect r="r" b="b" t="t" l="l"/>
            <a:pathLst>
              <a:path h="1527048" w="7315200">
                <a:moveTo>
                  <a:pt x="0" y="0"/>
                </a:moveTo>
                <a:lnTo>
                  <a:pt x="7315200" y="0"/>
                </a:lnTo>
                <a:lnTo>
                  <a:pt x="7315200" y="1527048"/>
                </a:lnTo>
                <a:lnTo>
                  <a:pt x="0" y="1527048"/>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grpSp>
        <p:nvGrpSpPr>
          <p:cNvPr name="Group 23" id="23"/>
          <p:cNvGrpSpPr/>
          <p:nvPr/>
        </p:nvGrpSpPr>
        <p:grpSpPr>
          <a:xfrm rot="0">
            <a:off x="13026187" y="7080217"/>
            <a:ext cx="3994022" cy="1188362"/>
            <a:chOff x="0" y="0"/>
            <a:chExt cx="5325363" cy="1584482"/>
          </a:xfrm>
        </p:grpSpPr>
        <p:sp>
          <p:nvSpPr>
            <p:cNvPr name="Freeform 24" id="24"/>
            <p:cNvSpPr/>
            <p:nvPr/>
          </p:nvSpPr>
          <p:spPr>
            <a:xfrm flipH="false" flipV="false" rot="0">
              <a:off x="0" y="0"/>
              <a:ext cx="1584482" cy="1584482"/>
            </a:xfrm>
            <a:custGeom>
              <a:avLst/>
              <a:gdLst/>
              <a:ahLst/>
              <a:cxnLst/>
              <a:rect r="r" b="b" t="t" l="l"/>
              <a:pathLst>
                <a:path h="1584482" w="1584482">
                  <a:moveTo>
                    <a:pt x="0" y="0"/>
                  </a:moveTo>
                  <a:lnTo>
                    <a:pt x="1584482" y="0"/>
                  </a:lnTo>
                  <a:lnTo>
                    <a:pt x="1584482" y="1584482"/>
                  </a:lnTo>
                  <a:lnTo>
                    <a:pt x="0" y="1584482"/>
                  </a:lnTo>
                  <a:lnTo>
                    <a:pt x="0" y="0"/>
                  </a:lnTo>
                  <a:close/>
                </a:path>
              </a:pathLst>
            </a:custGeom>
            <a:blipFill>
              <a:blip r:embed="rId12"/>
              <a:stretch>
                <a:fillRect l="0" t="0" r="0" b="0"/>
              </a:stretch>
            </a:blipFill>
          </p:spPr>
        </p:sp>
        <p:sp>
          <p:nvSpPr>
            <p:cNvPr name="Freeform 25" id="25"/>
            <p:cNvSpPr/>
            <p:nvPr/>
          </p:nvSpPr>
          <p:spPr>
            <a:xfrm flipH="false" flipV="false" rot="0">
              <a:off x="1870066" y="0"/>
              <a:ext cx="1584482" cy="1584482"/>
            </a:xfrm>
            <a:custGeom>
              <a:avLst/>
              <a:gdLst/>
              <a:ahLst/>
              <a:cxnLst/>
              <a:rect r="r" b="b" t="t" l="l"/>
              <a:pathLst>
                <a:path h="1584482" w="1584482">
                  <a:moveTo>
                    <a:pt x="0" y="0"/>
                  </a:moveTo>
                  <a:lnTo>
                    <a:pt x="1584483" y="0"/>
                  </a:lnTo>
                  <a:lnTo>
                    <a:pt x="1584483" y="1584482"/>
                  </a:lnTo>
                  <a:lnTo>
                    <a:pt x="0" y="1584482"/>
                  </a:lnTo>
                  <a:lnTo>
                    <a:pt x="0" y="0"/>
                  </a:lnTo>
                  <a:close/>
                </a:path>
              </a:pathLst>
            </a:custGeom>
            <a:blipFill>
              <a:blip r:embed="rId13"/>
              <a:stretch>
                <a:fillRect l="0" t="0" r="0" b="0"/>
              </a:stretch>
            </a:blipFill>
          </p:spPr>
        </p:sp>
        <p:sp>
          <p:nvSpPr>
            <p:cNvPr name="Freeform 26" id="26"/>
            <p:cNvSpPr/>
            <p:nvPr/>
          </p:nvSpPr>
          <p:spPr>
            <a:xfrm flipH="false" flipV="false" rot="0">
              <a:off x="2076807" y="485211"/>
              <a:ext cx="1116195" cy="583856"/>
            </a:xfrm>
            <a:custGeom>
              <a:avLst/>
              <a:gdLst/>
              <a:ahLst/>
              <a:cxnLst/>
              <a:rect r="r" b="b" t="t" l="l"/>
              <a:pathLst>
                <a:path h="583856" w="1116195">
                  <a:moveTo>
                    <a:pt x="0" y="0"/>
                  </a:moveTo>
                  <a:lnTo>
                    <a:pt x="1116195" y="0"/>
                  </a:lnTo>
                  <a:lnTo>
                    <a:pt x="1116195" y="583856"/>
                  </a:lnTo>
                  <a:lnTo>
                    <a:pt x="0" y="583856"/>
                  </a:lnTo>
                  <a:lnTo>
                    <a:pt x="0" y="0"/>
                  </a:lnTo>
                  <a:close/>
                </a:path>
              </a:pathLst>
            </a:custGeom>
            <a:blipFill>
              <a:blip r:embed="rId14"/>
              <a:stretch>
                <a:fillRect l="0" t="0" r="0" b="0"/>
              </a:stretch>
            </a:blipFill>
          </p:spPr>
        </p:sp>
        <p:sp>
          <p:nvSpPr>
            <p:cNvPr name="Freeform 27" id="27"/>
            <p:cNvSpPr/>
            <p:nvPr/>
          </p:nvSpPr>
          <p:spPr>
            <a:xfrm flipH="false" flipV="false" rot="0">
              <a:off x="132258" y="389119"/>
              <a:ext cx="1305366" cy="685317"/>
            </a:xfrm>
            <a:custGeom>
              <a:avLst/>
              <a:gdLst/>
              <a:ahLst/>
              <a:cxnLst/>
              <a:rect r="r" b="b" t="t" l="l"/>
              <a:pathLst>
                <a:path h="685317" w="1305366">
                  <a:moveTo>
                    <a:pt x="0" y="0"/>
                  </a:moveTo>
                  <a:lnTo>
                    <a:pt x="1305367" y="0"/>
                  </a:lnTo>
                  <a:lnTo>
                    <a:pt x="1305367" y="685318"/>
                  </a:lnTo>
                  <a:lnTo>
                    <a:pt x="0" y="685318"/>
                  </a:lnTo>
                  <a:lnTo>
                    <a:pt x="0" y="0"/>
                  </a:lnTo>
                  <a:close/>
                </a:path>
              </a:pathLst>
            </a:custGeom>
            <a:blipFill>
              <a:blip r:embed="rId15"/>
              <a:stretch>
                <a:fillRect l="0" t="0" r="0" b="0"/>
              </a:stretch>
            </a:blipFill>
          </p:spPr>
        </p:sp>
        <p:sp>
          <p:nvSpPr>
            <p:cNvPr name="Freeform 28" id="28"/>
            <p:cNvSpPr/>
            <p:nvPr/>
          </p:nvSpPr>
          <p:spPr>
            <a:xfrm flipH="false" flipV="false" rot="0">
              <a:off x="3740880" y="0"/>
              <a:ext cx="1584482" cy="1584482"/>
            </a:xfrm>
            <a:custGeom>
              <a:avLst/>
              <a:gdLst/>
              <a:ahLst/>
              <a:cxnLst/>
              <a:rect r="r" b="b" t="t" l="l"/>
              <a:pathLst>
                <a:path h="1584482" w="1584482">
                  <a:moveTo>
                    <a:pt x="0" y="0"/>
                  </a:moveTo>
                  <a:lnTo>
                    <a:pt x="1584483" y="0"/>
                  </a:lnTo>
                  <a:lnTo>
                    <a:pt x="1584483" y="1584482"/>
                  </a:lnTo>
                  <a:lnTo>
                    <a:pt x="0" y="1584482"/>
                  </a:lnTo>
                  <a:lnTo>
                    <a:pt x="0" y="0"/>
                  </a:lnTo>
                  <a:close/>
                </a:path>
              </a:pathLst>
            </a:custGeom>
            <a:blipFill>
              <a:blip r:embed="rId16"/>
              <a:stretch>
                <a:fillRect l="0" t="0" r="0" b="0"/>
              </a:stretch>
            </a:blipFill>
          </p:spPr>
        </p:sp>
        <p:sp>
          <p:nvSpPr>
            <p:cNvPr name="Freeform 29" id="29"/>
            <p:cNvSpPr/>
            <p:nvPr/>
          </p:nvSpPr>
          <p:spPr>
            <a:xfrm flipH="false" flipV="false" rot="0">
              <a:off x="3833440" y="295537"/>
              <a:ext cx="1290685" cy="968573"/>
            </a:xfrm>
            <a:custGeom>
              <a:avLst/>
              <a:gdLst/>
              <a:ahLst/>
              <a:cxnLst/>
              <a:rect r="r" b="b" t="t" l="l"/>
              <a:pathLst>
                <a:path h="968573" w="1290685">
                  <a:moveTo>
                    <a:pt x="0" y="0"/>
                  </a:moveTo>
                  <a:lnTo>
                    <a:pt x="1290686" y="0"/>
                  </a:lnTo>
                  <a:lnTo>
                    <a:pt x="1290686" y="968574"/>
                  </a:lnTo>
                  <a:lnTo>
                    <a:pt x="0" y="968574"/>
                  </a:lnTo>
                  <a:lnTo>
                    <a:pt x="0" y="0"/>
                  </a:lnTo>
                  <a:close/>
                </a:path>
              </a:pathLst>
            </a:custGeom>
            <a:blipFill>
              <a:blip r:embed="rId17"/>
              <a:stretch>
                <a:fillRect l="0" t="0" r="0" b="0"/>
              </a:stretch>
            </a:blipFill>
          </p:spPr>
        </p:sp>
      </p:grpSp>
      <p:pic>
        <p:nvPicPr>
          <p:cNvPr name="Picture 30" id="30"/>
          <p:cNvPicPr>
            <a:picLocks noChangeAspect="true"/>
          </p:cNvPicPr>
          <p:nvPr/>
        </p:nvPicPr>
        <p:blipFill>
          <a:blip r:embed="rId18"/>
          <a:srcRect l="0" t="0" r="0" b="0"/>
          <a:stretch>
            <a:fillRect/>
          </a:stretch>
        </p:blipFill>
        <p:spPr>
          <a:xfrm flipH="false" flipV="false" rot="0">
            <a:off x="11061075" y="4971575"/>
            <a:ext cx="1965111" cy="1306799"/>
          </a:xfrm>
          <a:prstGeom prst="rect">
            <a:avLst/>
          </a:prstGeom>
        </p:spPr>
      </p:pic>
      <p:sp>
        <p:nvSpPr>
          <p:cNvPr name="Freeform 31" id="31"/>
          <p:cNvSpPr/>
          <p:nvPr/>
        </p:nvSpPr>
        <p:spPr>
          <a:xfrm flipH="false" flipV="false" rot="0">
            <a:off x="13026187" y="236791"/>
            <a:ext cx="3463888" cy="6597883"/>
          </a:xfrm>
          <a:custGeom>
            <a:avLst/>
            <a:gdLst/>
            <a:ahLst/>
            <a:cxnLst/>
            <a:rect r="r" b="b" t="t" l="l"/>
            <a:pathLst>
              <a:path h="6597883" w="3463888">
                <a:moveTo>
                  <a:pt x="0" y="0"/>
                </a:moveTo>
                <a:lnTo>
                  <a:pt x="3463888" y="0"/>
                </a:lnTo>
                <a:lnTo>
                  <a:pt x="3463888" y="6597883"/>
                </a:lnTo>
                <a:lnTo>
                  <a:pt x="0" y="6597883"/>
                </a:lnTo>
                <a:lnTo>
                  <a:pt x="0" y="0"/>
                </a:lnTo>
                <a:close/>
              </a:path>
            </a:pathLst>
          </a:custGeom>
          <a:blipFill>
            <a:blip r:embed="rId19"/>
            <a:stretch>
              <a:fillRect l="0" t="0" r="0" b="0"/>
            </a:stretch>
          </a:blipFill>
        </p:spPr>
      </p:sp>
      <p:sp>
        <p:nvSpPr>
          <p:cNvPr name="Freeform 32" id="32"/>
          <p:cNvSpPr/>
          <p:nvPr/>
        </p:nvSpPr>
        <p:spPr>
          <a:xfrm flipH="false" flipV="false" rot="0">
            <a:off x="223163" y="348589"/>
            <a:ext cx="5542799" cy="2321047"/>
          </a:xfrm>
          <a:custGeom>
            <a:avLst/>
            <a:gdLst/>
            <a:ahLst/>
            <a:cxnLst/>
            <a:rect r="r" b="b" t="t" l="l"/>
            <a:pathLst>
              <a:path h="2321047" w="5542799">
                <a:moveTo>
                  <a:pt x="0" y="0"/>
                </a:moveTo>
                <a:lnTo>
                  <a:pt x="5542799" y="0"/>
                </a:lnTo>
                <a:lnTo>
                  <a:pt x="5542799" y="2321048"/>
                </a:lnTo>
                <a:lnTo>
                  <a:pt x="0" y="2321048"/>
                </a:lnTo>
                <a:lnTo>
                  <a:pt x="0" y="0"/>
                </a:lnTo>
                <a:close/>
              </a:path>
            </a:pathLst>
          </a:custGeom>
          <a:blipFill>
            <a:blip r:embed="rId20"/>
            <a:stretch>
              <a:fillRect l="0" t="0" r="0" b="0"/>
            </a:stretch>
          </a:blipFill>
        </p:spPr>
      </p:sp>
      <p:sp>
        <p:nvSpPr>
          <p:cNvPr name="TextBox 33" id="33"/>
          <p:cNvSpPr txBox="true"/>
          <p:nvPr/>
        </p:nvSpPr>
        <p:spPr>
          <a:xfrm rot="0">
            <a:off x="1051231" y="2832622"/>
            <a:ext cx="7023863" cy="3631492"/>
          </a:xfrm>
          <a:prstGeom prst="rect">
            <a:avLst/>
          </a:prstGeom>
        </p:spPr>
        <p:txBody>
          <a:bodyPr anchor="t" rtlCol="false" tIns="0" lIns="0" bIns="0" rIns="0">
            <a:spAutoFit/>
          </a:bodyPr>
          <a:lstStyle/>
          <a:p>
            <a:pPr algn="l">
              <a:lnSpc>
                <a:spcPts val="14560"/>
              </a:lnSpc>
            </a:pPr>
            <a:r>
              <a:rPr lang="en-US" sz="10400">
                <a:solidFill>
                  <a:srgbClr val="000000"/>
                </a:solidFill>
                <a:latin typeface="Frankfurter Medium"/>
                <a:ea typeface="Frankfurter Medium"/>
                <a:cs typeface="Frankfurter Medium"/>
                <a:sym typeface="Frankfurter Medium"/>
              </a:rPr>
              <a:t>Wha</a:t>
            </a:r>
            <a:r>
              <a:rPr lang="en-US" sz="10400" b="true">
                <a:solidFill>
                  <a:srgbClr val="000000"/>
                </a:solidFill>
                <a:latin typeface="Frankfurter Medium"/>
                <a:ea typeface="Frankfurter Medium"/>
                <a:cs typeface="Frankfurter Medium"/>
                <a:sym typeface="Frankfurter Medium"/>
              </a:rPr>
              <a:t>t is </a:t>
            </a:r>
            <a:r>
              <a:rPr lang="en-US" sz="10400" b="true">
                <a:solidFill>
                  <a:srgbClr val="FE5006"/>
                </a:solidFill>
                <a:latin typeface="Frankfurter Medium"/>
                <a:ea typeface="Frankfurter Medium"/>
                <a:cs typeface="Frankfurter Medium"/>
                <a:sym typeface="Frankfurter Medium"/>
              </a:rPr>
              <a:t>Delta Lake?</a:t>
            </a:r>
          </a:p>
        </p:txBody>
      </p:sp>
      <p:sp>
        <p:nvSpPr>
          <p:cNvPr name="TextBox 34" id="34"/>
          <p:cNvSpPr txBox="true"/>
          <p:nvPr/>
        </p:nvSpPr>
        <p:spPr>
          <a:xfrm rot="0">
            <a:off x="1051231" y="6631608"/>
            <a:ext cx="6520295" cy="811494"/>
          </a:xfrm>
          <a:prstGeom prst="rect">
            <a:avLst/>
          </a:prstGeom>
        </p:spPr>
        <p:txBody>
          <a:bodyPr anchor="t" rtlCol="false" tIns="0" lIns="0" bIns="0" rIns="0">
            <a:spAutoFit/>
          </a:bodyPr>
          <a:lstStyle/>
          <a:p>
            <a:pPr algn="ctr">
              <a:lnSpc>
                <a:spcPts val="6719"/>
              </a:lnSpc>
            </a:pPr>
            <a:r>
              <a:rPr lang="en-US" sz="4800" b="true">
                <a:solidFill>
                  <a:srgbClr val="000000"/>
                </a:solidFill>
                <a:latin typeface="Helvetica Now Display Bold"/>
                <a:ea typeface="Helvetica Now Display Bold"/>
                <a:cs typeface="Helvetica Now Display Bold"/>
                <a:sym typeface="Helvetica Now Display Bold"/>
              </a:rPr>
              <a:t>Azure D</a:t>
            </a:r>
            <a:r>
              <a:rPr lang="en-US" b="true" sz="4800">
                <a:solidFill>
                  <a:srgbClr val="000000"/>
                </a:solidFill>
                <a:latin typeface="Helvetica Now Display Bold"/>
                <a:ea typeface="Helvetica Now Display Bold"/>
                <a:cs typeface="Helvetica Now Display Bold"/>
                <a:sym typeface="Helvetica Now Display Bold"/>
              </a:rPr>
              <a:t>ata Engineering</a:t>
            </a:r>
          </a:p>
        </p:txBody>
      </p:sp>
      <p:pic>
        <p:nvPicPr>
          <p:cNvPr name="Picture 35" id="35">
            <a:hlinkClick action="ppaction://media"/>
          </p:cNvPr>
          <p:cNvPicPr>
            <a:picLocks noChangeAspect="true"/>
          </p:cNvPicPr>
          <p:nvPr>
            <a:audioFile r:link="rId23"/>
            <p:extLst>
              <p:ext uri="{DAA4B4D4-6D71-4841-9C94-3DE7FCFB9230}">
                <p14:media xmlns:p14="http://schemas.microsoft.com/office/powerpoint/2010/main" r:embed="rId22"/>
              </p:ext>
            </p:extLst>
          </p:nvPr>
        </p:nvPicPr>
        <p:blipFill>
          <a:blip r:embed="rId21"/>
          <a:stretch>
            <a:fillRect/>
          </a:stretch>
        </p:blipFill>
        <p:spPr>
          <a:xfrm>
            <a:off x="8629650" y="4629150"/>
            <a:ext cx="1028700" cy="1028700"/>
          </a:xfrm>
          <a:prstGeom prst="rect">
            <a:avLst/>
          </a:prstGeom>
        </p:spPr>
      </p:pic>
    </p:spTree>
  </p:cSld>
  <p:clrMapOvr>
    <a:masterClrMapping/>
  </p:clrMapOvr>
  <p:timing>
    <p:tnLst>
      <p:par>
        <p:cTn dur="indefinite" restart="never" nodeType="tmRoot">
          <p:childTnLst>
            <p:cmd cmd="playFrom(0.0)">
              <p:cBhvr>
                <p:cTn/>
                <p:tgtEl>
                  <p:spTgt spid="35"/>
                </p:tgtEl>
              </p:cBhvr>
            </p:cmd>
            <p:audio>
              <p:cMediaNode vol="100000" showWhenStopped="false">
                <p:cTn/>
                <p:tgtEl>
                  <p:spTgt spid="35"/>
                </p:tgtEl>
              </p:cMediaNode>
            </p:audio>
          </p:childTnLst>
        </p:cTn>
      </p:par>
    </p:tnLst>
  </p:timing>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9144000" y="244484"/>
            <a:ext cx="4901351" cy="784216"/>
          </a:xfrm>
          <a:custGeom>
            <a:avLst/>
            <a:gdLst/>
            <a:ahLst/>
            <a:cxnLst/>
            <a:rect r="r" b="b" t="t" l="l"/>
            <a:pathLst>
              <a:path h="784216" w="4901351">
                <a:moveTo>
                  <a:pt x="0" y="0"/>
                </a:moveTo>
                <a:lnTo>
                  <a:pt x="4901351" y="0"/>
                </a:lnTo>
                <a:lnTo>
                  <a:pt x="4901351" y="784216"/>
                </a:lnTo>
                <a:lnTo>
                  <a:pt x="0" y="78421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0" y="9502784"/>
            <a:ext cx="19217279" cy="784216"/>
            <a:chOff x="0" y="0"/>
            <a:chExt cx="5061341" cy="206543"/>
          </a:xfrm>
        </p:grpSpPr>
        <p:sp>
          <p:nvSpPr>
            <p:cNvPr name="Freeform 4" id="4"/>
            <p:cNvSpPr/>
            <p:nvPr/>
          </p:nvSpPr>
          <p:spPr>
            <a:xfrm flipH="false" flipV="false" rot="0">
              <a:off x="0" y="0"/>
              <a:ext cx="5061341" cy="206543"/>
            </a:xfrm>
            <a:custGeom>
              <a:avLst/>
              <a:gdLst/>
              <a:ahLst/>
              <a:cxnLst/>
              <a:rect r="r" b="b" t="t" l="l"/>
              <a:pathLst>
                <a:path h="206543" w="5061341">
                  <a:moveTo>
                    <a:pt x="0" y="0"/>
                  </a:moveTo>
                  <a:lnTo>
                    <a:pt x="5061341" y="0"/>
                  </a:lnTo>
                  <a:lnTo>
                    <a:pt x="5061341" y="206543"/>
                  </a:lnTo>
                  <a:lnTo>
                    <a:pt x="0" y="206543"/>
                  </a:lnTo>
                  <a:close/>
                </a:path>
              </a:pathLst>
            </a:custGeom>
            <a:solidFill>
              <a:srgbClr val="8CB7E2"/>
            </a:solidFill>
          </p:spPr>
        </p:sp>
        <p:sp>
          <p:nvSpPr>
            <p:cNvPr name="TextBox 5" id="5"/>
            <p:cNvSpPr txBox="true"/>
            <p:nvPr/>
          </p:nvSpPr>
          <p:spPr>
            <a:xfrm>
              <a:off x="0" y="-38100"/>
              <a:ext cx="5061341" cy="244643"/>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15338273" y="-1087446"/>
            <a:ext cx="2848615" cy="2013388"/>
            <a:chOff x="0" y="0"/>
            <a:chExt cx="3798154" cy="2684517"/>
          </a:xfrm>
        </p:grpSpPr>
        <p:grpSp>
          <p:nvGrpSpPr>
            <p:cNvPr name="Group 7" id="7"/>
            <p:cNvGrpSpPr/>
            <p:nvPr/>
          </p:nvGrpSpPr>
          <p:grpSpPr>
            <a:xfrm rot="0">
              <a:off x="0" y="1911337"/>
              <a:ext cx="3798154" cy="515135"/>
              <a:chOff x="0" y="0"/>
              <a:chExt cx="3832106" cy="519740"/>
            </a:xfrm>
          </p:grpSpPr>
          <p:sp>
            <p:nvSpPr>
              <p:cNvPr name="Freeform 8" id="8"/>
              <p:cNvSpPr/>
              <p:nvPr/>
            </p:nvSpPr>
            <p:spPr>
              <a:xfrm flipH="false" flipV="false" rot="0">
                <a:off x="0" y="0"/>
                <a:ext cx="3832106" cy="519740"/>
              </a:xfrm>
              <a:custGeom>
                <a:avLst/>
                <a:gdLst/>
                <a:ahLst/>
                <a:cxnLst/>
                <a:rect r="r" b="b" t="t" l="l"/>
                <a:pathLst>
                  <a:path h="519740" w="3832106">
                    <a:moveTo>
                      <a:pt x="0" y="0"/>
                    </a:moveTo>
                    <a:lnTo>
                      <a:pt x="3832106" y="0"/>
                    </a:lnTo>
                    <a:lnTo>
                      <a:pt x="3832106" y="519740"/>
                    </a:lnTo>
                    <a:lnTo>
                      <a:pt x="0" y="519740"/>
                    </a:lnTo>
                    <a:close/>
                  </a:path>
                </a:pathLst>
              </a:custGeom>
              <a:solidFill>
                <a:srgbClr val="FFFFFF"/>
              </a:solidFill>
            </p:spPr>
          </p:sp>
          <p:sp>
            <p:nvSpPr>
              <p:cNvPr name="TextBox 9" id="9"/>
              <p:cNvSpPr txBox="true"/>
              <p:nvPr/>
            </p:nvSpPr>
            <p:spPr>
              <a:xfrm>
                <a:off x="0" y="0"/>
                <a:ext cx="3832106" cy="519740"/>
              </a:xfrm>
              <a:prstGeom prst="rect">
                <a:avLst/>
              </a:prstGeom>
            </p:spPr>
            <p:txBody>
              <a:bodyPr anchor="ctr" rtlCol="false" tIns="50800" lIns="50800" bIns="50800" rIns="50800"/>
              <a:lstStyle/>
              <a:p>
                <a:pPr algn="ctr">
                  <a:lnSpc>
                    <a:spcPts val="2456"/>
                  </a:lnSpc>
                </a:pPr>
              </a:p>
            </p:txBody>
          </p:sp>
        </p:grpSp>
        <p:grpSp>
          <p:nvGrpSpPr>
            <p:cNvPr name="Group 10" id="10"/>
            <p:cNvGrpSpPr>
              <a:grpSpLocks noChangeAspect="true"/>
            </p:cNvGrpSpPr>
            <p:nvPr/>
          </p:nvGrpSpPr>
          <p:grpSpPr>
            <a:xfrm rot="0">
              <a:off x="2727192" y="1460267"/>
              <a:ext cx="690074" cy="1062837"/>
              <a:chOff x="0" y="0"/>
              <a:chExt cx="6887388" cy="10607802"/>
            </a:xfrm>
          </p:grpSpPr>
          <p:sp>
            <p:nvSpPr>
              <p:cNvPr name="Freeform 11" id="11"/>
              <p:cNvSpPr/>
              <p:nvPr/>
            </p:nvSpPr>
            <p:spPr>
              <a:xfrm flipH="false" flipV="false" rot="0">
                <a:off x="0" y="0"/>
                <a:ext cx="6887337" cy="10607802"/>
              </a:xfrm>
              <a:custGeom>
                <a:avLst/>
                <a:gdLst/>
                <a:ahLst/>
                <a:cxnLst/>
                <a:rect r="r" b="b" t="t" l="l"/>
                <a:pathLst>
                  <a:path h="10607802" w="6887337">
                    <a:moveTo>
                      <a:pt x="285877" y="2921"/>
                    </a:moveTo>
                    <a:lnTo>
                      <a:pt x="6887337" y="627634"/>
                    </a:lnTo>
                    <a:lnTo>
                      <a:pt x="5016500" y="10607802"/>
                    </a:lnTo>
                    <a:lnTo>
                      <a:pt x="0" y="9431528"/>
                    </a:lnTo>
                    <a:lnTo>
                      <a:pt x="255143" y="0"/>
                    </a:lnTo>
                    <a:lnTo>
                      <a:pt x="286004" y="2921"/>
                    </a:lnTo>
                    <a:moveTo>
                      <a:pt x="280543" y="60579"/>
                    </a:moveTo>
                    <a:lnTo>
                      <a:pt x="283210" y="31750"/>
                    </a:lnTo>
                    <a:lnTo>
                      <a:pt x="312166" y="32512"/>
                    </a:lnTo>
                    <a:lnTo>
                      <a:pt x="58547" y="9409430"/>
                    </a:lnTo>
                    <a:lnTo>
                      <a:pt x="29591" y="9408668"/>
                    </a:lnTo>
                    <a:lnTo>
                      <a:pt x="36195" y="9380475"/>
                    </a:lnTo>
                    <a:lnTo>
                      <a:pt x="5000244" y="10544556"/>
                    </a:lnTo>
                    <a:lnTo>
                      <a:pt x="4993640" y="10572750"/>
                    </a:lnTo>
                    <a:lnTo>
                      <a:pt x="4965192" y="10567416"/>
                    </a:lnTo>
                    <a:lnTo>
                      <a:pt x="6824726" y="648208"/>
                    </a:lnTo>
                    <a:lnTo>
                      <a:pt x="6853174" y="653542"/>
                    </a:lnTo>
                    <a:lnTo>
                      <a:pt x="6850507" y="682371"/>
                    </a:lnTo>
                    <a:lnTo>
                      <a:pt x="280416" y="60579"/>
                    </a:lnTo>
                    <a:close/>
                  </a:path>
                </a:pathLst>
              </a:custGeom>
              <a:solidFill>
                <a:srgbClr val="FEA106"/>
              </a:solidFill>
            </p:spPr>
          </p:sp>
        </p:grpSp>
        <p:grpSp>
          <p:nvGrpSpPr>
            <p:cNvPr name="Group 12" id="12"/>
            <p:cNvGrpSpPr>
              <a:grpSpLocks noChangeAspect="true"/>
            </p:cNvGrpSpPr>
            <p:nvPr/>
          </p:nvGrpSpPr>
          <p:grpSpPr>
            <a:xfrm rot="0">
              <a:off x="2625193" y="1526150"/>
              <a:ext cx="723701" cy="1158368"/>
              <a:chOff x="0" y="0"/>
              <a:chExt cx="6606921" cy="10575138"/>
            </a:xfrm>
          </p:grpSpPr>
          <p:sp>
            <p:nvSpPr>
              <p:cNvPr name="Freeform 13" id="13"/>
              <p:cNvSpPr/>
              <p:nvPr/>
            </p:nvSpPr>
            <p:spPr>
              <a:xfrm flipH="false" flipV="false" rot="0">
                <a:off x="0" y="0"/>
                <a:ext cx="6606921" cy="10575163"/>
              </a:xfrm>
              <a:custGeom>
                <a:avLst/>
                <a:gdLst/>
                <a:ahLst/>
                <a:cxnLst/>
                <a:rect r="r" b="b" t="t" l="l"/>
                <a:pathLst>
                  <a:path h="10575163" w="6606921">
                    <a:moveTo>
                      <a:pt x="5461" y="0"/>
                    </a:moveTo>
                    <a:lnTo>
                      <a:pt x="6606921" y="624713"/>
                    </a:lnTo>
                    <a:lnTo>
                      <a:pt x="4741672" y="10575163"/>
                    </a:lnTo>
                    <a:lnTo>
                      <a:pt x="4684776" y="10564495"/>
                    </a:lnTo>
                    <a:lnTo>
                      <a:pt x="6544183" y="645287"/>
                    </a:lnTo>
                    <a:lnTo>
                      <a:pt x="6572631" y="650621"/>
                    </a:lnTo>
                    <a:lnTo>
                      <a:pt x="6569963" y="679450"/>
                    </a:lnTo>
                    <a:lnTo>
                      <a:pt x="0" y="57658"/>
                    </a:lnTo>
                    <a:close/>
                  </a:path>
                </a:pathLst>
              </a:custGeom>
              <a:solidFill>
                <a:srgbClr val="FE5006"/>
              </a:solidFill>
            </p:spPr>
          </p:sp>
        </p:grpSp>
        <p:grpSp>
          <p:nvGrpSpPr>
            <p:cNvPr name="Group 14" id="14"/>
            <p:cNvGrpSpPr>
              <a:grpSpLocks noChangeAspect="true"/>
            </p:cNvGrpSpPr>
            <p:nvPr/>
          </p:nvGrpSpPr>
          <p:grpSpPr>
            <a:xfrm rot="0">
              <a:off x="2519589" y="1426179"/>
              <a:ext cx="826819" cy="1131013"/>
              <a:chOff x="0" y="0"/>
              <a:chExt cx="9946386" cy="13605751"/>
            </a:xfrm>
          </p:grpSpPr>
          <p:sp>
            <p:nvSpPr>
              <p:cNvPr name="Freeform 15" id="15"/>
              <p:cNvSpPr/>
              <p:nvPr/>
            </p:nvSpPr>
            <p:spPr>
              <a:xfrm flipH="false" flipV="false" rot="0">
                <a:off x="0" y="0"/>
                <a:ext cx="9946386" cy="13605763"/>
              </a:xfrm>
              <a:custGeom>
                <a:avLst/>
                <a:gdLst/>
                <a:ahLst/>
                <a:cxnLst/>
                <a:rect r="r" b="b" t="t" l="l"/>
                <a:pathLst>
                  <a:path h="13605763" w="9946386">
                    <a:moveTo>
                      <a:pt x="9327007" y="0"/>
                    </a:moveTo>
                    <a:lnTo>
                      <a:pt x="0" y="1340993"/>
                    </a:lnTo>
                    <a:lnTo>
                      <a:pt x="2675001" y="13605763"/>
                    </a:lnTo>
                    <a:lnTo>
                      <a:pt x="9946386" y="13494511"/>
                    </a:lnTo>
                    <a:lnTo>
                      <a:pt x="9327007" y="0"/>
                    </a:lnTo>
                    <a:close/>
                  </a:path>
                </a:pathLst>
              </a:custGeom>
              <a:blipFill>
                <a:blip r:embed="rId4"/>
                <a:stretch>
                  <a:fillRect l="-18395" t="0" r="-18395" b="0"/>
                </a:stretch>
              </a:blipFill>
            </p:spPr>
          </p:sp>
        </p:grpSp>
        <p:sp>
          <p:nvSpPr>
            <p:cNvPr name="Freeform 16" id="16"/>
            <p:cNvSpPr/>
            <p:nvPr/>
          </p:nvSpPr>
          <p:spPr>
            <a:xfrm flipH="false" flipV="false" rot="0">
              <a:off x="1628060" y="2034366"/>
              <a:ext cx="891529" cy="275631"/>
            </a:xfrm>
            <a:custGeom>
              <a:avLst/>
              <a:gdLst/>
              <a:ahLst/>
              <a:cxnLst/>
              <a:rect r="r" b="b" t="t" l="l"/>
              <a:pathLst>
                <a:path h="275631" w="891529">
                  <a:moveTo>
                    <a:pt x="0" y="0"/>
                  </a:moveTo>
                  <a:lnTo>
                    <a:pt x="891529" y="0"/>
                  </a:lnTo>
                  <a:lnTo>
                    <a:pt x="891529" y="275631"/>
                  </a:lnTo>
                  <a:lnTo>
                    <a:pt x="0" y="275631"/>
                  </a:lnTo>
                  <a:lnTo>
                    <a:pt x="0" y="0"/>
                  </a:lnTo>
                  <a:close/>
                </a:path>
              </a:pathLst>
            </a:custGeom>
            <a:blipFill>
              <a:blip r:embed="rId5"/>
              <a:stretch>
                <a:fillRect l="0" t="0" r="0" b="0"/>
              </a:stretch>
            </a:blipFill>
          </p:spPr>
        </p:sp>
        <p:sp>
          <p:nvSpPr>
            <p:cNvPr name="TextBox 17" id="17"/>
            <p:cNvSpPr txBox="true"/>
            <p:nvPr/>
          </p:nvSpPr>
          <p:spPr>
            <a:xfrm rot="0">
              <a:off x="191927" y="228149"/>
              <a:ext cx="893275" cy="143265"/>
            </a:xfrm>
            <a:prstGeom prst="rect">
              <a:avLst/>
            </a:prstGeom>
          </p:spPr>
          <p:txBody>
            <a:bodyPr anchor="t" rtlCol="false" tIns="0" lIns="0" bIns="0" rIns="0">
              <a:spAutoFit/>
            </a:bodyPr>
            <a:lstStyle/>
            <a:p>
              <a:pPr algn="ctr">
                <a:lnSpc>
                  <a:spcPts val="706"/>
                </a:lnSpc>
              </a:pPr>
            </a:p>
          </p:txBody>
        </p:sp>
        <p:sp>
          <p:nvSpPr>
            <p:cNvPr name="TextBox 18" id="18"/>
            <p:cNvSpPr txBox="true"/>
            <p:nvPr/>
          </p:nvSpPr>
          <p:spPr>
            <a:xfrm rot="0">
              <a:off x="322105" y="19050"/>
              <a:ext cx="3217685" cy="355544"/>
            </a:xfrm>
            <a:prstGeom prst="rect">
              <a:avLst/>
            </a:prstGeom>
          </p:spPr>
          <p:txBody>
            <a:bodyPr anchor="t" rtlCol="false" tIns="0" lIns="0" bIns="0" rIns="0">
              <a:spAutoFit/>
            </a:bodyPr>
            <a:lstStyle/>
            <a:p>
              <a:pPr algn="ctr">
                <a:lnSpc>
                  <a:spcPts val="1968"/>
                </a:lnSpc>
              </a:pPr>
            </a:p>
          </p:txBody>
        </p:sp>
        <p:sp>
          <p:nvSpPr>
            <p:cNvPr name="TextBox 19" id="19"/>
            <p:cNvSpPr txBox="true"/>
            <p:nvPr/>
          </p:nvSpPr>
          <p:spPr>
            <a:xfrm rot="0">
              <a:off x="258606" y="1571308"/>
              <a:ext cx="2260983" cy="299049"/>
            </a:xfrm>
            <a:prstGeom prst="rect">
              <a:avLst/>
            </a:prstGeom>
          </p:spPr>
          <p:txBody>
            <a:bodyPr anchor="t" rtlCol="false" tIns="0" lIns="0" bIns="0" rIns="0">
              <a:spAutoFit/>
            </a:bodyPr>
            <a:lstStyle/>
            <a:p>
              <a:pPr algn="just">
                <a:lnSpc>
                  <a:spcPts val="1716"/>
                </a:lnSpc>
              </a:pPr>
              <a:r>
                <a:rPr lang="en-US" b="true" sz="1430">
                  <a:solidFill>
                    <a:srgbClr val="FFFFFF"/>
                  </a:solidFill>
                  <a:latin typeface="Montserrat Bold"/>
                  <a:ea typeface="Montserrat Bold"/>
                  <a:cs typeface="Montserrat Bold"/>
                  <a:sym typeface="Montserrat Bold"/>
                </a:rPr>
                <a:t>Dr Sachin Saxena</a:t>
              </a:r>
            </a:p>
          </p:txBody>
        </p:sp>
        <p:sp>
          <p:nvSpPr>
            <p:cNvPr name="TextBox 20" id="20"/>
            <p:cNvSpPr txBox="true"/>
            <p:nvPr/>
          </p:nvSpPr>
          <p:spPr>
            <a:xfrm rot="0">
              <a:off x="347631" y="2028602"/>
              <a:ext cx="1231586" cy="281394"/>
            </a:xfrm>
            <a:prstGeom prst="rect">
              <a:avLst/>
            </a:prstGeom>
          </p:spPr>
          <p:txBody>
            <a:bodyPr anchor="t" rtlCol="false" tIns="0" lIns="0" bIns="0" rIns="0">
              <a:spAutoFit/>
            </a:bodyPr>
            <a:lstStyle/>
            <a:p>
              <a:pPr algn="just">
                <a:lnSpc>
                  <a:spcPts val="1611"/>
                </a:lnSpc>
              </a:pPr>
              <a:r>
                <a:rPr lang="en-US" b="true" sz="1343">
                  <a:solidFill>
                    <a:srgbClr val="000000"/>
                  </a:solidFill>
                  <a:latin typeface="Montserrat Bold"/>
                  <a:ea typeface="Montserrat Bold"/>
                  <a:cs typeface="Montserrat Bold"/>
                  <a:sym typeface="Montserrat Bold"/>
                </a:rPr>
                <a:t>Follow on</a:t>
              </a:r>
            </a:p>
          </p:txBody>
        </p:sp>
      </p:grpSp>
      <p:sp>
        <p:nvSpPr>
          <p:cNvPr name="TextBox 21" id="21"/>
          <p:cNvSpPr txBox="true"/>
          <p:nvPr/>
        </p:nvSpPr>
        <p:spPr>
          <a:xfrm rot="0">
            <a:off x="1028700" y="1403568"/>
            <a:ext cx="12623511" cy="5256021"/>
          </a:xfrm>
          <a:prstGeom prst="rect">
            <a:avLst/>
          </a:prstGeom>
        </p:spPr>
        <p:txBody>
          <a:bodyPr anchor="t" rtlCol="false" tIns="0" lIns="0" bIns="0" rIns="0">
            <a:spAutoFit/>
          </a:bodyPr>
          <a:lstStyle/>
          <a:p>
            <a:pPr algn="just">
              <a:lnSpc>
                <a:spcPts val="5880"/>
              </a:lnSpc>
            </a:pPr>
            <a:r>
              <a:rPr lang="en-US" b="true" sz="4200">
                <a:solidFill>
                  <a:srgbClr val="000000"/>
                </a:solidFill>
                <a:latin typeface="Univers Condensed Bold"/>
                <a:ea typeface="Univers Condensed Bold"/>
                <a:cs typeface="Univers Condensed Bold"/>
                <a:sym typeface="Univers Condensed Bold"/>
              </a:rPr>
              <a:t>Step 1: Create ADLS Gen 2 instance</a:t>
            </a:r>
          </a:p>
          <a:p>
            <a:pPr algn="just">
              <a:lnSpc>
                <a:spcPts val="5880"/>
              </a:lnSpc>
            </a:pPr>
            <a:r>
              <a:rPr lang="en-US" b="true" sz="4200">
                <a:solidFill>
                  <a:srgbClr val="000000"/>
                </a:solidFill>
                <a:latin typeface="Univers Condensed Bold"/>
                <a:ea typeface="Univers Condensed Bold"/>
                <a:cs typeface="Univers Condensed Bold"/>
                <a:sym typeface="Univers Condensed Bold"/>
              </a:rPr>
              <a:t>Step 2: Databricks instances and Compute resource</a:t>
            </a:r>
          </a:p>
          <a:p>
            <a:pPr algn="just">
              <a:lnSpc>
                <a:spcPts val="5880"/>
              </a:lnSpc>
            </a:pPr>
            <a:r>
              <a:rPr lang="en-US" b="true" sz="4200">
                <a:solidFill>
                  <a:srgbClr val="000000"/>
                </a:solidFill>
                <a:latin typeface="Univers Condensed Bold"/>
                <a:ea typeface="Univers Condensed Bold"/>
                <a:cs typeface="Univers Condensed Bold"/>
                <a:sym typeface="Univers Condensed Bold"/>
              </a:rPr>
              <a:t>Step 3: Create a Microsoft Entra ID service principal</a:t>
            </a:r>
          </a:p>
          <a:p>
            <a:pPr algn="just">
              <a:lnSpc>
                <a:spcPts val="5880"/>
              </a:lnSpc>
            </a:pPr>
            <a:r>
              <a:rPr lang="en-US" b="true" sz="4200">
                <a:solidFill>
                  <a:srgbClr val="000000"/>
                </a:solidFill>
                <a:latin typeface="Univers Condensed Bold"/>
                <a:ea typeface="Univers Condensed Bold"/>
                <a:cs typeface="Univers Condensed Bold"/>
                <a:sym typeface="Univers Condensed Bold"/>
              </a:rPr>
              <a:t>Step 4: Create new New client secret and Copy Secret Key</a:t>
            </a:r>
          </a:p>
          <a:p>
            <a:pPr algn="just">
              <a:lnSpc>
                <a:spcPts val="5880"/>
              </a:lnSpc>
            </a:pPr>
            <a:r>
              <a:rPr lang="en-US" b="true" sz="4200">
                <a:solidFill>
                  <a:srgbClr val="000000"/>
                </a:solidFill>
                <a:latin typeface="Univers Condensed Bold"/>
                <a:ea typeface="Univers Condensed Bold"/>
                <a:cs typeface="Univers Condensed Bold"/>
                <a:sym typeface="Univers Condensed Bold"/>
              </a:rPr>
              <a:t>Step 5: Add Role Assignment from Access Control (IAM)</a:t>
            </a:r>
          </a:p>
          <a:p>
            <a:pPr algn="just">
              <a:lnSpc>
                <a:spcPts val="5880"/>
              </a:lnSpc>
            </a:pPr>
            <a:r>
              <a:rPr lang="en-US" b="true" sz="4200">
                <a:solidFill>
                  <a:srgbClr val="000000"/>
                </a:solidFill>
                <a:latin typeface="Univers Condensed Bold"/>
                <a:ea typeface="Univers Condensed Bold"/>
                <a:cs typeface="Univers Condensed Bold"/>
                <a:sym typeface="Univers Condensed Bold"/>
              </a:rPr>
              <a:t>Step 6: Put all these credentials at respective places</a:t>
            </a:r>
          </a:p>
          <a:p>
            <a:pPr algn="just">
              <a:lnSpc>
                <a:spcPts val="5880"/>
              </a:lnSpc>
            </a:pPr>
          </a:p>
        </p:txBody>
      </p:sp>
      <p:sp>
        <p:nvSpPr>
          <p:cNvPr name="Freeform 22" id="22"/>
          <p:cNvSpPr/>
          <p:nvPr/>
        </p:nvSpPr>
        <p:spPr>
          <a:xfrm flipH="true" flipV="false" rot="0">
            <a:off x="13305086" y="1297096"/>
            <a:ext cx="3954214" cy="7937291"/>
          </a:xfrm>
          <a:custGeom>
            <a:avLst/>
            <a:gdLst/>
            <a:ahLst/>
            <a:cxnLst/>
            <a:rect r="r" b="b" t="t" l="l"/>
            <a:pathLst>
              <a:path h="7937291" w="3954214">
                <a:moveTo>
                  <a:pt x="3954214" y="0"/>
                </a:moveTo>
                <a:lnTo>
                  <a:pt x="0" y="0"/>
                </a:lnTo>
                <a:lnTo>
                  <a:pt x="0" y="7937291"/>
                </a:lnTo>
                <a:lnTo>
                  <a:pt x="3954214" y="7937291"/>
                </a:lnTo>
                <a:lnTo>
                  <a:pt x="3954214"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786822" y="-6225294"/>
            <a:ext cx="18325403" cy="8059127"/>
            <a:chOff x="0" y="0"/>
            <a:chExt cx="958022" cy="421318"/>
          </a:xfrm>
        </p:grpSpPr>
        <p:sp>
          <p:nvSpPr>
            <p:cNvPr name="Freeform 3" id="3"/>
            <p:cNvSpPr/>
            <p:nvPr/>
          </p:nvSpPr>
          <p:spPr>
            <a:xfrm flipH="false" flipV="false" rot="0">
              <a:off x="0" y="0"/>
              <a:ext cx="958022" cy="421318"/>
            </a:xfrm>
            <a:custGeom>
              <a:avLst/>
              <a:gdLst/>
              <a:ahLst/>
              <a:cxnLst/>
              <a:rect r="r" b="b" t="t" l="l"/>
              <a:pathLst>
                <a:path h="421318" w="958022">
                  <a:moveTo>
                    <a:pt x="754822" y="0"/>
                  </a:moveTo>
                  <a:lnTo>
                    <a:pt x="0" y="0"/>
                  </a:lnTo>
                  <a:lnTo>
                    <a:pt x="203200" y="421318"/>
                  </a:lnTo>
                  <a:lnTo>
                    <a:pt x="958022" y="421318"/>
                  </a:lnTo>
                  <a:lnTo>
                    <a:pt x="754822" y="0"/>
                  </a:lnTo>
                  <a:close/>
                </a:path>
              </a:pathLst>
            </a:custGeom>
            <a:solidFill>
              <a:srgbClr val="315AA9"/>
            </a:solidFill>
          </p:spPr>
        </p:sp>
        <p:sp>
          <p:nvSpPr>
            <p:cNvPr name="TextBox 4" id="4"/>
            <p:cNvSpPr txBox="true"/>
            <p:nvPr/>
          </p:nvSpPr>
          <p:spPr>
            <a:xfrm>
              <a:off x="101600" y="-38100"/>
              <a:ext cx="754822" cy="459418"/>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10800000">
            <a:off x="-6165234" y="8462955"/>
            <a:ext cx="18325403" cy="8059127"/>
            <a:chOff x="0" y="0"/>
            <a:chExt cx="958022" cy="421318"/>
          </a:xfrm>
        </p:grpSpPr>
        <p:sp>
          <p:nvSpPr>
            <p:cNvPr name="Freeform 6" id="6"/>
            <p:cNvSpPr/>
            <p:nvPr/>
          </p:nvSpPr>
          <p:spPr>
            <a:xfrm flipH="false" flipV="false" rot="0">
              <a:off x="0" y="0"/>
              <a:ext cx="958022" cy="421318"/>
            </a:xfrm>
            <a:custGeom>
              <a:avLst/>
              <a:gdLst/>
              <a:ahLst/>
              <a:cxnLst/>
              <a:rect r="r" b="b" t="t" l="l"/>
              <a:pathLst>
                <a:path h="421318" w="958022">
                  <a:moveTo>
                    <a:pt x="754822" y="0"/>
                  </a:moveTo>
                  <a:lnTo>
                    <a:pt x="0" y="0"/>
                  </a:lnTo>
                  <a:lnTo>
                    <a:pt x="203200" y="421318"/>
                  </a:lnTo>
                  <a:lnTo>
                    <a:pt x="958022" y="421318"/>
                  </a:lnTo>
                  <a:lnTo>
                    <a:pt x="754822" y="0"/>
                  </a:lnTo>
                  <a:close/>
                </a:path>
              </a:pathLst>
            </a:custGeom>
            <a:solidFill>
              <a:srgbClr val="315AA9"/>
            </a:solidFill>
          </p:spPr>
        </p:sp>
        <p:sp>
          <p:nvSpPr>
            <p:cNvPr name="TextBox 7" id="7"/>
            <p:cNvSpPr txBox="true"/>
            <p:nvPr/>
          </p:nvSpPr>
          <p:spPr>
            <a:xfrm>
              <a:off x="101600" y="-38100"/>
              <a:ext cx="754822" cy="459418"/>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9709494" y="1049617"/>
            <a:ext cx="4901351" cy="784216"/>
          </a:xfrm>
          <a:custGeom>
            <a:avLst/>
            <a:gdLst/>
            <a:ahLst/>
            <a:cxnLst/>
            <a:rect r="r" b="b" t="t" l="l"/>
            <a:pathLst>
              <a:path h="784216" w="4901351">
                <a:moveTo>
                  <a:pt x="0" y="0"/>
                </a:moveTo>
                <a:lnTo>
                  <a:pt x="4901350" y="0"/>
                </a:lnTo>
                <a:lnTo>
                  <a:pt x="4901350" y="784216"/>
                </a:lnTo>
                <a:lnTo>
                  <a:pt x="0" y="78421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10800000">
            <a:off x="4336146" y="8462955"/>
            <a:ext cx="4901351" cy="784216"/>
          </a:xfrm>
          <a:custGeom>
            <a:avLst/>
            <a:gdLst/>
            <a:ahLst/>
            <a:cxnLst/>
            <a:rect r="r" b="b" t="t" l="l"/>
            <a:pathLst>
              <a:path h="784216" w="4901351">
                <a:moveTo>
                  <a:pt x="0" y="0"/>
                </a:moveTo>
                <a:lnTo>
                  <a:pt x="4901351" y="0"/>
                </a:lnTo>
                <a:lnTo>
                  <a:pt x="4901351" y="784217"/>
                </a:lnTo>
                <a:lnTo>
                  <a:pt x="0" y="78421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0" id="10"/>
          <p:cNvGrpSpPr/>
          <p:nvPr/>
        </p:nvGrpSpPr>
        <p:grpSpPr>
          <a:xfrm rot="0">
            <a:off x="9439298" y="-6386797"/>
            <a:ext cx="7929559" cy="8220630"/>
            <a:chOff x="0" y="0"/>
            <a:chExt cx="406400" cy="421318"/>
          </a:xfrm>
        </p:grpSpPr>
        <p:sp>
          <p:nvSpPr>
            <p:cNvPr name="Freeform 11" id="11"/>
            <p:cNvSpPr/>
            <p:nvPr/>
          </p:nvSpPr>
          <p:spPr>
            <a:xfrm flipH="false" flipV="false" rot="0">
              <a:off x="0" y="0"/>
              <a:ext cx="406400" cy="421318"/>
            </a:xfrm>
            <a:custGeom>
              <a:avLst/>
              <a:gdLst/>
              <a:ahLst/>
              <a:cxnLst/>
              <a:rect r="r" b="b" t="t" l="l"/>
              <a:pathLst>
                <a:path h="421318" w="406400">
                  <a:moveTo>
                    <a:pt x="203200" y="0"/>
                  </a:moveTo>
                  <a:lnTo>
                    <a:pt x="0" y="0"/>
                  </a:lnTo>
                  <a:lnTo>
                    <a:pt x="203200" y="421318"/>
                  </a:lnTo>
                  <a:lnTo>
                    <a:pt x="406400" y="421318"/>
                  </a:lnTo>
                  <a:lnTo>
                    <a:pt x="203200" y="0"/>
                  </a:lnTo>
                  <a:close/>
                </a:path>
              </a:pathLst>
            </a:custGeom>
            <a:solidFill>
              <a:srgbClr val="8CB7E2"/>
            </a:solidFill>
          </p:spPr>
        </p:sp>
        <p:sp>
          <p:nvSpPr>
            <p:cNvPr name="TextBox 12" id="12"/>
            <p:cNvSpPr txBox="true"/>
            <p:nvPr/>
          </p:nvSpPr>
          <p:spPr>
            <a:xfrm>
              <a:off x="101600" y="-38100"/>
              <a:ext cx="203200" cy="459418"/>
            </a:xfrm>
            <a:prstGeom prst="rect">
              <a:avLst/>
            </a:prstGeom>
          </p:spPr>
          <p:txBody>
            <a:bodyPr anchor="ctr" rtlCol="false" tIns="50800" lIns="50800" bIns="50800" rIns="50800"/>
            <a:lstStyle/>
            <a:p>
              <a:pPr algn="ctr">
                <a:lnSpc>
                  <a:spcPts val="2659"/>
                </a:lnSpc>
                <a:spcBef>
                  <a:spcPct val="0"/>
                </a:spcBef>
              </a:pPr>
            </a:p>
          </p:txBody>
        </p:sp>
      </p:grpSp>
      <p:grpSp>
        <p:nvGrpSpPr>
          <p:cNvPr name="Group 13" id="13"/>
          <p:cNvGrpSpPr/>
          <p:nvPr/>
        </p:nvGrpSpPr>
        <p:grpSpPr>
          <a:xfrm rot="0">
            <a:off x="-1492090" y="0"/>
            <a:ext cx="10091293" cy="1756308"/>
            <a:chOff x="0" y="0"/>
            <a:chExt cx="2420784" cy="421318"/>
          </a:xfrm>
        </p:grpSpPr>
        <p:sp>
          <p:nvSpPr>
            <p:cNvPr name="Freeform 14" id="14"/>
            <p:cNvSpPr/>
            <p:nvPr/>
          </p:nvSpPr>
          <p:spPr>
            <a:xfrm flipH="false" flipV="false" rot="0">
              <a:off x="0" y="0"/>
              <a:ext cx="2420784" cy="421318"/>
            </a:xfrm>
            <a:custGeom>
              <a:avLst/>
              <a:gdLst/>
              <a:ahLst/>
              <a:cxnLst/>
              <a:rect r="r" b="b" t="t" l="l"/>
              <a:pathLst>
                <a:path h="421318" w="2420784">
                  <a:moveTo>
                    <a:pt x="2217584" y="0"/>
                  </a:moveTo>
                  <a:lnTo>
                    <a:pt x="0" y="0"/>
                  </a:lnTo>
                  <a:lnTo>
                    <a:pt x="203200" y="421318"/>
                  </a:lnTo>
                  <a:lnTo>
                    <a:pt x="2420784" y="421318"/>
                  </a:lnTo>
                  <a:lnTo>
                    <a:pt x="2217584" y="0"/>
                  </a:lnTo>
                  <a:close/>
                </a:path>
              </a:pathLst>
            </a:custGeom>
            <a:solidFill>
              <a:srgbClr val="315AA9"/>
            </a:solidFill>
          </p:spPr>
        </p:sp>
        <p:sp>
          <p:nvSpPr>
            <p:cNvPr name="TextBox 15" id="15"/>
            <p:cNvSpPr txBox="true"/>
            <p:nvPr/>
          </p:nvSpPr>
          <p:spPr>
            <a:xfrm>
              <a:off x="101600" y="-38100"/>
              <a:ext cx="2217584" cy="459418"/>
            </a:xfrm>
            <a:prstGeom prst="rect">
              <a:avLst/>
            </a:prstGeom>
          </p:spPr>
          <p:txBody>
            <a:bodyPr anchor="ctr" rtlCol="false" tIns="50800" lIns="50800" bIns="50800" rIns="50800"/>
            <a:lstStyle/>
            <a:p>
              <a:pPr algn="ctr">
                <a:lnSpc>
                  <a:spcPts val="2659"/>
                </a:lnSpc>
                <a:spcBef>
                  <a:spcPct val="0"/>
                </a:spcBef>
              </a:pPr>
            </a:p>
          </p:txBody>
        </p:sp>
      </p:grpSp>
      <p:grpSp>
        <p:nvGrpSpPr>
          <p:cNvPr name="Group 16" id="16"/>
          <p:cNvGrpSpPr/>
          <p:nvPr/>
        </p:nvGrpSpPr>
        <p:grpSpPr>
          <a:xfrm rot="0">
            <a:off x="10022727" y="8530692"/>
            <a:ext cx="10091293" cy="1756308"/>
            <a:chOff x="0" y="0"/>
            <a:chExt cx="2420784" cy="421318"/>
          </a:xfrm>
        </p:grpSpPr>
        <p:sp>
          <p:nvSpPr>
            <p:cNvPr name="Freeform 17" id="17"/>
            <p:cNvSpPr/>
            <p:nvPr/>
          </p:nvSpPr>
          <p:spPr>
            <a:xfrm flipH="false" flipV="false" rot="0">
              <a:off x="0" y="0"/>
              <a:ext cx="2420784" cy="421318"/>
            </a:xfrm>
            <a:custGeom>
              <a:avLst/>
              <a:gdLst/>
              <a:ahLst/>
              <a:cxnLst/>
              <a:rect r="r" b="b" t="t" l="l"/>
              <a:pathLst>
                <a:path h="421318" w="2420784">
                  <a:moveTo>
                    <a:pt x="2217584" y="0"/>
                  </a:moveTo>
                  <a:lnTo>
                    <a:pt x="0" y="0"/>
                  </a:lnTo>
                  <a:lnTo>
                    <a:pt x="203200" y="421318"/>
                  </a:lnTo>
                  <a:lnTo>
                    <a:pt x="2420784" y="421318"/>
                  </a:lnTo>
                  <a:lnTo>
                    <a:pt x="2217584" y="0"/>
                  </a:lnTo>
                  <a:close/>
                </a:path>
              </a:pathLst>
            </a:custGeom>
            <a:solidFill>
              <a:srgbClr val="315AA9"/>
            </a:solidFill>
          </p:spPr>
        </p:sp>
        <p:sp>
          <p:nvSpPr>
            <p:cNvPr name="TextBox 18" id="18"/>
            <p:cNvSpPr txBox="true"/>
            <p:nvPr/>
          </p:nvSpPr>
          <p:spPr>
            <a:xfrm>
              <a:off x="101600" y="-38100"/>
              <a:ext cx="2217584" cy="459418"/>
            </a:xfrm>
            <a:prstGeom prst="rect">
              <a:avLst/>
            </a:prstGeom>
          </p:spPr>
          <p:txBody>
            <a:bodyPr anchor="ctr" rtlCol="false" tIns="50800" lIns="50800" bIns="50800" rIns="50800"/>
            <a:lstStyle/>
            <a:p>
              <a:pPr algn="ctr">
                <a:lnSpc>
                  <a:spcPts val="2659"/>
                </a:lnSpc>
                <a:spcBef>
                  <a:spcPct val="0"/>
                </a:spcBef>
              </a:pPr>
            </a:p>
          </p:txBody>
        </p:sp>
      </p:grpSp>
      <p:sp>
        <p:nvSpPr>
          <p:cNvPr name="TextBox 19" id="19"/>
          <p:cNvSpPr txBox="true"/>
          <p:nvPr/>
        </p:nvSpPr>
        <p:spPr>
          <a:xfrm rot="0">
            <a:off x="2124163" y="3501915"/>
            <a:ext cx="14039674" cy="1619250"/>
          </a:xfrm>
          <a:prstGeom prst="rect">
            <a:avLst/>
          </a:prstGeom>
        </p:spPr>
        <p:txBody>
          <a:bodyPr anchor="t" rtlCol="false" tIns="0" lIns="0" bIns="0" rIns="0">
            <a:spAutoFit/>
          </a:bodyPr>
          <a:lstStyle/>
          <a:p>
            <a:pPr algn="ctr">
              <a:lnSpc>
                <a:spcPts val="12000"/>
              </a:lnSpc>
            </a:pPr>
            <a:r>
              <a:rPr lang="en-US" b="true" sz="12000">
                <a:solidFill>
                  <a:srgbClr val="364182"/>
                </a:solidFill>
                <a:latin typeface="Cy Grotesk Wide Ultra-Bold"/>
                <a:ea typeface="Cy Grotesk Wide Ultra-Bold"/>
                <a:cs typeface="Cy Grotesk Wide Ultra-Bold"/>
                <a:sym typeface="Cy Grotesk Wide Ultra-Bold"/>
              </a:rPr>
              <a:t>THANK YOU</a:t>
            </a:r>
          </a:p>
        </p:txBody>
      </p:sp>
      <p:sp>
        <p:nvSpPr>
          <p:cNvPr name="TextBox 20" id="20"/>
          <p:cNvSpPr txBox="true"/>
          <p:nvPr/>
        </p:nvSpPr>
        <p:spPr>
          <a:xfrm rot="0">
            <a:off x="1028700" y="5278875"/>
            <a:ext cx="16230600" cy="1114497"/>
          </a:xfrm>
          <a:prstGeom prst="rect">
            <a:avLst/>
          </a:prstGeom>
        </p:spPr>
        <p:txBody>
          <a:bodyPr anchor="t" rtlCol="false" tIns="0" lIns="0" bIns="0" rIns="0">
            <a:spAutoFit/>
          </a:bodyPr>
          <a:lstStyle/>
          <a:p>
            <a:pPr algn="ctr">
              <a:lnSpc>
                <a:spcPts val="4200"/>
              </a:lnSpc>
            </a:pPr>
            <a:r>
              <a:rPr lang="en-US" sz="3000">
                <a:solidFill>
                  <a:srgbClr val="000000"/>
                </a:solidFill>
                <a:latin typeface="Akzidenz-Grotesk"/>
                <a:ea typeface="Akzidenz-Grotesk"/>
                <a:cs typeface="Akzidenz-Grotesk"/>
                <a:sym typeface="Akzidenz-Grotesk"/>
              </a:rPr>
              <a:t>Thank you for your time and attention. We hope this presentation has provided valuable insights into the importance of employee training and development programs</a:t>
            </a:r>
          </a:p>
        </p:txBody>
      </p:sp>
      <p:grpSp>
        <p:nvGrpSpPr>
          <p:cNvPr name="Group 21" id="21"/>
          <p:cNvGrpSpPr/>
          <p:nvPr/>
        </p:nvGrpSpPr>
        <p:grpSpPr>
          <a:xfrm rot="0">
            <a:off x="6356458" y="4522511"/>
            <a:ext cx="5575084" cy="3940444"/>
            <a:chOff x="0" y="0"/>
            <a:chExt cx="7433446" cy="5253926"/>
          </a:xfrm>
        </p:grpSpPr>
        <p:grpSp>
          <p:nvGrpSpPr>
            <p:cNvPr name="Group 22" id="22"/>
            <p:cNvGrpSpPr/>
            <p:nvPr/>
          </p:nvGrpSpPr>
          <p:grpSpPr>
            <a:xfrm rot="0">
              <a:off x="0" y="3740718"/>
              <a:ext cx="7433446" cy="1008182"/>
              <a:chOff x="0" y="0"/>
              <a:chExt cx="3832106" cy="519740"/>
            </a:xfrm>
          </p:grpSpPr>
          <p:sp>
            <p:nvSpPr>
              <p:cNvPr name="Freeform 23" id="23"/>
              <p:cNvSpPr/>
              <p:nvPr/>
            </p:nvSpPr>
            <p:spPr>
              <a:xfrm flipH="false" flipV="false" rot="0">
                <a:off x="0" y="0"/>
                <a:ext cx="3832106" cy="519740"/>
              </a:xfrm>
              <a:custGeom>
                <a:avLst/>
                <a:gdLst/>
                <a:ahLst/>
                <a:cxnLst/>
                <a:rect r="r" b="b" t="t" l="l"/>
                <a:pathLst>
                  <a:path h="519740" w="3832106">
                    <a:moveTo>
                      <a:pt x="0" y="0"/>
                    </a:moveTo>
                    <a:lnTo>
                      <a:pt x="3832106" y="0"/>
                    </a:lnTo>
                    <a:lnTo>
                      <a:pt x="3832106" y="519740"/>
                    </a:lnTo>
                    <a:lnTo>
                      <a:pt x="0" y="519740"/>
                    </a:lnTo>
                    <a:close/>
                  </a:path>
                </a:pathLst>
              </a:custGeom>
              <a:solidFill>
                <a:srgbClr val="FFFFFF"/>
              </a:solidFill>
            </p:spPr>
          </p:sp>
          <p:sp>
            <p:nvSpPr>
              <p:cNvPr name="TextBox 24" id="24"/>
              <p:cNvSpPr txBox="true"/>
              <p:nvPr/>
            </p:nvSpPr>
            <p:spPr>
              <a:xfrm>
                <a:off x="0" y="0"/>
                <a:ext cx="3832106" cy="519740"/>
              </a:xfrm>
              <a:prstGeom prst="rect">
                <a:avLst/>
              </a:prstGeom>
            </p:spPr>
            <p:txBody>
              <a:bodyPr anchor="ctr" rtlCol="false" tIns="50800" lIns="50800" bIns="50800" rIns="50800"/>
              <a:lstStyle/>
              <a:p>
                <a:pPr algn="ctr">
                  <a:lnSpc>
                    <a:spcPts val="2456"/>
                  </a:lnSpc>
                </a:pPr>
              </a:p>
            </p:txBody>
          </p:sp>
        </p:grpSp>
        <p:grpSp>
          <p:nvGrpSpPr>
            <p:cNvPr name="Group 25" id="25"/>
            <p:cNvGrpSpPr>
              <a:grpSpLocks noChangeAspect="true"/>
            </p:cNvGrpSpPr>
            <p:nvPr/>
          </p:nvGrpSpPr>
          <p:grpSpPr>
            <a:xfrm rot="0">
              <a:off x="5337445" y="2857919"/>
              <a:ext cx="1350559" cy="2080101"/>
              <a:chOff x="0" y="0"/>
              <a:chExt cx="6887388" cy="10607802"/>
            </a:xfrm>
          </p:grpSpPr>
          <p:sp>
            <p:nvSpPr>
              <p:cNvPr name="Freeform 26" id="26"/>
              <p:cNvSpPr/>
              <p:nvPr/>
            </p:nvSpPr>
            <p:spPr>
              <a:xfrm flipH="false" flipV="false" rot="0">
                <a:off x="0" y="0"/>
                <a:ext cx="6887337" cy="10607802"/>
              </a:xfrm>
              <a:custGeom>
                <a:avLst/>
                <a:gdLst/>
                <a:ahLst/>
                <a:cxnLst/>
                <a:rect r="r" b="b" t="t" l="l"/>
                <a:pathLst>
                  <a:path h="10607802" w="6887337">
                    <a:moveTo>
                      <a:pt x="285877" y="2921"/>
                    </a:moveTo>
                    <a:lnTo>
                      <a:pt x="6887337" y="627634"/>
                    </a:lnTo>
                    <a:lnTo>
                      <a:pt x="5016500" y="10607802"/>
                    </a:lnTo>
                    <a:lnTo>
                      <a:pt x="0" y="9431528"/>
                    </a:lnTo>
                    <a:lnTo>
                      <a:pt x="255143" y="0"/>
                    </a:lnTo>
                    <a:lnTo>
                      <a:pt x="286004" y="2921"/>
                    </a:lnTo>
                    <a:moveTo>
                      <a:pt x="280543" y="60579"/>
                    </a:moveTo>
                    <a:lnTo>
                      <a:pt x="283210" y="31750"/>
                    </a:lnTo>
                    <a:lnTo>
                      <a:pt x="312166" y="32512"/>
                    </a:lnTo>
                    <a:lnTo>
                      <a:pt x="58547" y="9409430"/>
                    </a:lnTo>
                    <a:lnTo>
                      <a:pt x="29591" y="9408668"/>
                    </a:lnTo>
                    <a:lnTo>
                      <a:pt x="36195" y="9380475"/>
                    </a:lnTo>
                    <a:lnTo>
                      <a:pt x="5000244" y="10544556"/>
                    </a:lnTo>
                    <a:lnTo>
                      <a:pt x="4993640" y="10572750"/>
                    </a:lnTo>
                    <a:lnTo>
                      <a:pt x="4965192" y="10567416"/>
                    </a:lnTo>
                    <a:lnTo>
                      <a:pt x="6824726" y="648208"/>
                    </a:lnTo>
                    <a:lnTo>
                      <a:pt x="6853174" y="653542"/>
                    </a:lnTo>
                    <a:lnTo>
                      <a:pt x="6850507" y="682371"/>
                    </a:lnTo>
                    <a:lnTo>
                      <a:pt x="280416" y="60579"/>
                    </a:lnTo>
                    <a:close/>
                  </a:path>
                </a:pathLst>
              </a:custGeom>
              <a:solidFill>
                <a:srgbClr val="FEA106"/>
              </a:solidFill>
            </p:spPr>
          </p:sp>
        </p:grpSp>
        <p:grpSp>
          <p:nvGrpSpPr>
            <p:cNvPr name="Group 27" id="27"/>
            <p:cNvGrpSpPr>
              <a:grpSpLocks noChangeAspect="true"/>
            </p:cNvGrpSpPr>
            <p:nvPr/>
          </p:nvGrpSpPr>
          <p:grpSpPr>
            <a:xfrm rot="0">
              <a:off x="5137820" y="2986860"/>
              <a:ext cx="1416371" cy="2267065"/>
              <a:chOff x="0" y="0"/>
              <a:chExt cx="6606921" cy="10575138"/>
            </a:xfrm>
          </p:grpSpPr>
          <p:sp>
            <p:nvSpPr>
              <p:cNvPr name="Freeform 28" id="28"/>
              <p:cNvSpPr/>
              <p:nvPr/>
            </p:nvSpPr>
            <p:spPr>
              <a:xfrm flipH="false" flipV="false" rot="0">
                <a:off x="0" y="0"/>
                <a:ext cx="6606921" cy="10575163"/>
              </a:xfrm>
              <a:custGeom>
                <a:avLst/>
                <a:gdLst/>
                <a:ahLst/>
                <a:cxnLst/>
                <a:rect r="r" b="b" t="t" l="l"/>
                <a:pathLst>
                  <a:path h="10575163" w="6606921">
                    <a:moveTo>
                      <a:pt x="5461" y="0"/>
                    </a:moveTo>
                    <a:lnTo>
                      <a:pt x="6606921" y="624713"/>
                    </a:lnTo>
                    <a:lnTo>
                      <a:pt x="4741672" y="10575163"/>
                    </a:lnTo>
                    <a:lnTo>
                      <a:pt x="4684776" y="10564495"/>
                    </a:lnTo>
                    <a:lnTo>
                      <a:pt x="6544183" y="645287"/>
                    </a:lnTo>
                    <a:lnTo>
                      <a:pt x="6572631" y="650621"/>
                    </a:lnTo>
                    <a:lnTo>
                      <a:pt x="6569963" y="679450"/>
                    </a:lnTo>
                    <a:lnTo>
                      <a:pt x="0" y="57658"/>
                    </a:lnTo>
                    <a:close/>
                  </a:path>
                </a:pathLst>
              </a:custGeom>
              <a:solidFill>
                <a:srgbClr val="FE5006"/>
              </a:solidFill>
            </p:spPr>
          </p:sp>
        </p:grpSp>
        <p:grpSp>
          <p:nvGrpSpPr>
            <p:cNvPr name="Group 29" id="29"/>
            <p:cNvGrpSpPr>
              <a:grpSpLocks noChangeAspect="true"/>
            </p:cNvGrpSpPr>
            <p:nvPr/>
          </p:nvGrpSpPr>
          <p:grpSpPr>
            <a:xfrm rot="0">
              <a:off x="4931141" y="2791205"/>
              <a:ext cx="1618184" cy="2213529"/>
              <a:chOff x="0" y="0"/>
              <a:chExt cx="9946386" cy="13605751"/>
            </a:xfrm>
          </p:grpSpPr>
          <p:sp>
            <p:nvSpPr>
              <p:cNvPr name="Freeform 30" id="30"/>
              <p:cNvSpPr/>
              <p:nvPr/>
            </p:nvSpPr>
            <p:spPr>
              <a:xfrm flipH="false" flipV="false" rot="0">
                <a:off x="0" y="0"/>
                <a:ext cx="9946386" cy="13605763"/>
              </a:xfrm>
              <a:custGeom>
                <a:avLst/>
                <a:gdLst/>
                <a:ahLst/>
                <a:cxnLst/>
                <a:rect r="r" b="b" t="t" l="l"/>
                <a:pathLst>
                  <a:path h="13605763" w="9946386">
                    <a:moveTo>
                      <a:pt x="9327007" y="0"/>
                    </a:moveTo>
                    <a:lnTo>
                      <a:pt x="0" y="1340993"/>
                    </a:lnTo>
                    <a:lnTo>
                      <a:pt x="2675001" y="13605763"/>
                    </a:lnTo>
                    <a:lnTo>
                      <a:pt x="9946386" y="13494511"/>
                    </a:lnTo>
                    <a:lnTo>
                      <a:pt x="9327007" y="0"/>
                    </a:lnTo>
                    <a:close/>
                  </a:path>
                </a:pathLst>
              </a:custGeom>
              <a:blipFill>
                <a:blip r:embed="rId4"/>
                <a:stretch>
                  <a:fillRect l="-18395" t="0" r="-18395" b="0"/>
                </a:stretch>
              </a:blipFill>
            </p:spPr>
          </p:sp>
        </p:grpSp>
        <p:sp>
          <p:nvSpPr>
            <p:cNvPr name="Freeform 31" id="31"/>
            <p:cNvSpPr/>
            <p:nvPr/>
          </p:nvSpPr>
          <p:spPr>
            <a:xfrm flipH="false" flipV="false" rot="0">
              <a:off x="3186311" y="3981499"/>
              <a:ext cx="1744831" cy="539443"/>
            </a:xfrm>
            <a:custGeom>
              <a:avLst/>
              <a:gdLst/>
              <a:ahLst/>
              <a:cxnLst/>
              <a:rect r="r" b="b" t="t" l="l"/>
              <a:pathLst>
                <a:path h="539443" w="1744831">
                  <a:moveTo>
                    <a:pt x="0" y="0"/>
                  </a:moveTo>
                  <a:lnTo>
                    <a:pt x="1744830" y="0"/>
                  </a:lnTo>
                  <a:lnTo>
                    <a:pt x="1744830" y="539444"/>
                  </a:lnTo>
                  <a:lnTo>
                    <a:pt x="0" y="539444"/>
                  </a:lnTo>
                  <a:lnTo>
                    <a:pt x="0" y="0"/>
                  </a:lnTo>
                  <a:close/>
                </a:path>
              </a:pathLst>
            </a:custGeom>
            <a:blipFill>
              <a:blip r:embed="rId5"/>
              <a:stretch>
                <a:fillRect l="0" t="0" r="0" b="0"/>
              </a:stretch>
            </a:blipFill>
          </p:spPr>
        </p:sp>
        <p:sp>
          <p:nvSpPr>
            <p:cNvPr name="TextBox 32" id="32"/>
            <p:cNvSpPr txBox="true"/>
            <p:nvPr/>
          </p:nvSpPr>
          <p:spPr>
            <a:xfrm rot="0">
              <a:off x="375624" y="475090"/>
              <a:ext cx="1748248" cy="251811"/>
            </a:xfrm>
            <a:prstGeom prst="rect">
              <a:avLst/>
            </a:prstGeom>
          </p:spPr>
          <p:txBody>
            <a:bodyPr anchor="t" rtlCol="false" tIns="0" lIns="0" bIns="0" rIns="0">
              <a:spAutoFit/>
            </a:bodyPr>
            <a:lstStyle/>
            <a:p>
              <a:pPr algn="ctr">
                <a:lnSpc>
                  <a:spcPts val="1382"/>
                </a:lnSpc>
              </a:pPr>
            </a:p>
          </p:txBody>
        </p:sp>
        <p:sp>
          <p:nvSpPr>
            <p:cNvPr name="TextBox 33" id="33"/>
            <p:cNvSpPr txBox="true"/>
            <p:nvPr/>
          </p:nvSpPr>
          <p:spPr>
            <a:xfrm rot="0">
              <a:off x="630399" y="47625"/>
              <a:ext cx="6297399" cy="685501"/>
            </a:xfrm>
            <a:prstGeom prst="rect">
              <a:avLst/>
            </a:prstGeom>
          </p:spPr>
          <p:txBody>
            <a:bodyPr anchor="t" rtlCol="false" tIns="0" lIns="0" bIns="0" rIns="0">
              <a:spAutoFit/>
            </a:bodyPr>
            <a:lstStyle/>
            <a:p>
              <a:pPr algn="ctr">
                <a:lnSpc>
                  <a:spcPts val="3851"/>
                </a:lnSpc>
              </a:pPr>
            </a:p>
          </p:txBody>
        </p:sp>
        <p:sp>
          <p:nvSpPr>
            <p:cNvPr name="TextBox 34" id="34"/>
            <p:cNvSpPr txBox="true"/>
            <p:nvPr/>
          </p:nvSpPr>
          <p:spPr>
            <a:xfrm rot="0">
              <a:off x="506123" y="3103407"/>
              <a:ext cx="4425018" cy="557108"/>
            </a:xfrm>
            <a:prstGeom prst="rect">
              <a:avLst/>
            </a:prstGeom>
          </p:spPr>
          <p:txBody>
            <a:bodyPr anchor="t" rtlCol="false" tIns="0" lIns="0" bIns="0" rIns="0">
              <a:spAutoFit/>
            </a:bodyPr>
            <a:lstStyle/>
            <a:p>
              <a:pPr algn="just">
                <a:lnSpc>
                  <a:spcPts val="3359"/>
                </a:lnSpc>
              </a:pPr>
              <a:r>
                <a:rPr lang="en-US" b="true" sz="2799">
                  <a:solidFill>
                    <a:srgbClr val="FFFFFF"/>
                  </a:solidFill>
                  <a:latin typeface="Montserrat Bold"/>
                  <a:ea typeface="Montserrat Bold"/>
                  <a:cs typeface="Montserrat Bold"/>
                  <a:sym typeface="Montserrat Bold"/>
                </a:rPr>
                <a:t>Dr Sachin Saxena</a:t>
              </a:r>
            </a:p>
          </p:txBody>
        </p:sp>
        <p:sp>
          <p:nvSpPr>
            <p:cNvPr name="TextBox 35" id="35"/>
            <p:cNvSpPr txBox="true"/>
            <p:nvPr/>
          </p:nvSpPr>
          <p:spPr>
            <a:xfrm rot="0">
              <a:off x="680356" y="3988862"/>
              <a:ext cx="2410363" cy="532081"/>
            </a:xfrm>
            <a:prstGeom prst="rect">
              <a:avLst/>
            </a:prstGeom>
          </p:spPr>
          <p:txBody>
            <a:bodyPr anchor="t" rtlCol="false" tIns="0" lIns="0" bIns="0" rIns="0">
              <a:spAutoFit/>
            </a:bodyPr>
            <a:lstStyle/>
            <a:p>
              <a:pPr algn="just">
                <a:lnSpc>
                  <a:spcPts val="3154"/>
                </a:lnSpc>
              </a:pPr>
              <a:r>
                <a:rPr lang="en-US" b="true" sz="2628">
                  <a:solidFill>
                    <a:srgbClr val="000000"/>
                  </a:solidFill>
                  <a:latin typeface="Montserrat Bold"/>
                  <a:ea typeface="Montserrat Bold"/>
                  <a:cs typeface="Montserrat Bold"/>
                  <a:sym typeface="Montserrat Bold"/>
                </a:rPr>
                <a:t>Follow on</a:t>
              </a:r>
            </a:p>
          </p:txBody>
        </p:sp>
      </p:gr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9365266" y="355109"/>
            <a:ext cx="4901351" cy="784216"/>
          </a:xfrm>
          <a:custGeom>
            <a:avLst/>
            <a:gdLst/>
            <a:ahLst/>
            <a:cxnLst/>
            <a:rect r="r" b="b" t="t" l="l"/>
            <a:pathLst>
              <a:path h="784216" w="4901351">
                <a:moveTo>
                  <a:pt x="0" y="0"/>
                </a:moveTo>
                <a:lnTo>
                  <a:pt x="4901350" y="0"/>
                </a:lnTo>
                <a:lnTo>
                  <a:pt x="4901350" y="784216"/>
                </a:lnTo>
                <a:lnTo>
                  <a:pt x="0" y="78421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4173200" y="355109"/>
            <a:ext cx="4896046" cy="784216"/>
            <a:chOff x="0" y="0"/>
            <a:chExt cx="1289494" cy="206543"/>
          </a:xfrm>
        </p:grpSpPr>
        <p:sp>
          <p:nvSpPr>
            <p:cNvPr name="Freeform 4" id="4"/>
            <p:cNvSpPr/>
            <p:nvPr/>
          </p:nvSpPr>
          <p:spPr>
            <a:xfrm flipH="false" flipV="false" rot="0">
              <a:off x="0" y="0"/>
              <a:ext cx="1289494" cy="206543"/>
            </a:xfrm>
            <a:custGeom>
              <a:avLst/>
              <a:gdLst/>
              <a:ahLst/>
              <a:cxnLst/>
              <a:rect r="r" b="b" t="t" l="l"/>
              <a:pathLst>
                <a:path h="206543" w="1289494">
                  <a:moveTo>
                    <a:pt x="0" y="0"/>
                  </a:moveTo>
                  <a:lnTo>
                    <a:pt x="1289494" y="0"/>
                  </a:lnTo>
                  <a:lnTo>
                    <a:pt x="1289494" y="206543"/>
                  </a:lnTo>
                  <a:lnTo>
                    <a:pt x="0" y="206543"/>
                  </a:lnTo>
                  <a:close/>
                </a:path>
              </a:pathLst>
            </a:custGeom>
            <a:solidFill>
              <a:srgbClr val="8CB7E2"/>
            </a:solidFill>
          </p:spPr>
        </p:sp>
        <p:sp>
          <p:nvSpPr>
            <p:cNvPr name="TextBox 5" id="5"/>
            <p:cNvSpPr txBox="true"/>
            <p:nvPr/>
          </p:nvSpPr>
          <p:spPr>
            <a:xfrm>
              <a:off x="0" y="-38100"/>
              <a:ext cx="1289494" cy="244643"/>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4821705" y="726309"/>
            <a:ext cx="13965705" cy="413016"/>
            <a:chOff x="0" y="0"/>
            <a:chExt cx="14246408" cy="421318"/>
          </a:xfrm>
        </p:grpSpPr>
        <p:sp>
          <p:nvSpPr>
            <p:cNvPr name="Freeform 7" id="7"/>
            <p:cNvSpPr/>
            <p:nvPr/>
          </p:nvSpPr>
          <p:spPr>
            <a:xfrm flipH="false" flipV="false" rot="0">
              <a:off x="0" y="0"/>
              <a:ext cx="14246408" cy="421318"/>
            </a:xfrm>
            <a:custGeom>
              <a:avLst/>
              <a:gdLst/>
              <a:ahLst/>
              <a:cxnLst/>
              <a:rect r="r" b="b" t="t" l="l"/>
              <a:pathLst>
                <a:path h="421318" w="14246408">
                  <a:moveTo>
                    <a:pt x="14043208" y="0"/>
                  </a:moveTo>
                  <a:lnTo>
                    <a:pt x="0" y="0"/>
                  </a:lnTo>
                  <a:lnTo>
                    <a:pt x="203200" y="421318"/>
                  </a:lnTo>
                  <a:lnTo>
                    <a:pt x="14246408" y="421318"/>
                  </a:lnTo>
                  <a:lnTo>
                    <a:pt x="14043208" y="0"/>
                  </a:lnTo>
                  <a:close/>
                </a:path>
              </a:pathLst>
            </a:custGeom>
            <a:solidFill>
              <a:srgbClr val="8CB7E2"/>
            </a:solidFill>
          </p:spPr>
        </p:sp>
        <p:sp>
          <p:nvSpPr>
            <p:cNvPr name="TextBox 8" id="8"/>
            <p:cNvSpPr txBox="true"/>
            <p:nvPr/>
          </p:nvSpPr>
          <p:spPr>
            <a:xfrm>
              <a:off x="101600" y="-38100"/>
              <a:ext cx="14043208" cy="459418"/>
            </a:xfrm>
            <a:prstGeom prst="rect">
              <a:avLst/>
            </a:prstGeom>
          </p:spPr>
          <p:txBody>
            <a:bodyPr anchor="ctr" rtlCol="false" tIns="50800" lIns="50800" bIns="50800" rIns="50800"/>
            <a:lstStyle/>
            <a:p>
              <a:pPr algn="ctr">
                <a:lnSpc>
                  <a:spcPts val="2659"/>
                </a:lnSpc>
                <a:spcBef>
                  <a:spcPct val="0"/>
                </a:spcBef>
              </a:pPr>
            </a:p>
          </p:txBody>
        </p:sp>
      </p:grpSp>
      <p:grpSp>
        <p:nvGrpSpPr>
          <p:cNvPr name="Group 9" id="9"/>
          <p:cNvGrpSpPr/>
          <p:nvPr/>
        </p:nvGrpSpPr>
        <p:grpSpPr>
          <a:xfrm rot="0">
            <a:off x="0" y="7270433"/>
            <a:ext cx="4267949" cy="3016567"/>
            <a:chOff x="0" y="0"/>
            <a:chExt cx="5690599" cy="4022089"/>
          </a:xfrm>
        </p:grpSpPr>
        <p:grpSp>
          <p:nvGrpSpPr>
            <p:cNvPr name="Group 10" id="10"/>
            <p:cNvGrpSpPr/>
            <p:nvPr/>
          </p:nvGrpSpPr>
          <p:grpSpPr>
            <a:xfrm rot="0">
              <a:off x="0" y="2863668"/>
              <a:ext cx="5690599" cy="771803"/>
              <a:chOff x="0" y="0"/>
              <a:chExt cx="3832106" cy="519740"/>
            </a:xfrm>
          </p:grpSpPr>
          <p:sp>
            <p:nvSpPr>
              <p:cNvPr name="Freeform 11" id="11"/>
              <p:cNvSpPr/>
              <p:nvPr/>
            </p:nvSpPr>
            <p:spPr>
              <a:xfrm flipH="false" flipV="false" rot="0">
                <a:off x="0" y="0"/>
                <a:ext cx="3832106" cy="519740"/>
              </a:xfrm>
              <a:custGeom>
                <a:avLst/>
                <a:gdLst/>
                <a:ahLst/>
                <a:cxnLst/>
                <a:rect r="r" b="b" t="t" l="l"/>
                <a:pathLst>
                  <a:path h="519740" w="3832106">
                    <a:moveTo>
                      <a:pt x="0" y="0"/>
                    </a:moveTo>
                    <a:lnTo>
                      <a:pt x="3832106" y="0"/>
                    </a:lnTo>
                    <a:lnTo>
                      <a:pt x="3832106" y="519740"/>
                    </a:lnTo>
                    <a:lnTo>
                      <a:pt x="0" y="519740"/>
                    </a:lnTo>
                    <a:close/>
                  </a:path>
                </a:pathLst>
              </a:custGeom>
              <a:solidFill>
                <a:srgbClr val="FFFFFF"/>
              </a:solidFill>
            </p:spPr>
          </p:sp>
          <p:sp>
            <p:nvSpPr>
              <p:cNvPr name="TextBox 12" id="12"/>
              <p:cNvSpPr txBox="true"/>
              <p:nvPr/>
            </p:nvSpPr>
            <p:spPr>
              <a:xfrm>
                <a:off x="0" y="0"/>
                <a:ext cx="3832106" cy="519740"/>
              </a:xfrm>
              <a:prstGeom prst="rect">
                <a:avLst/>
              </a:prstGeom>
            </p:spPr>
            <p:txBody>
              <a:bodyPr anchor="ctr" rtlCol="false" tIns="50800" lIns="50800" bIns="50800" rIns="50800"/>
              <a:lstStyle/>
              <a:p>
                <a:pPr algn="ctr">
                  <a:lnSpc>
                    <a:spcPts val="2456"/>
                  </a:lnSpc>
                </a:pPr>
              </a:p>
            </p:txBody>
          </p:sp>
        </p:grpSp>
        <p:grpSp>
          <p:nvGrpSpPr>
            <p:cNvPr name="Group 13" id="13"/>
            <p:cNvGrpSpPr>
              <a:grpSpLocks noChangeAspect="true"/>
            </p:cNvGrpSpPr>
            <p:nvPr/>
          </p:nvGrpSpPr>
          <p:grpSpPr>
            <a:xfrm rot="0">
              <a:off x="4086026" y="2187851"/>
              <a:ext cx="1033907" cy="1592400"/>
              <a:chOff x="0" y="0"/>
              <a:chExt cx="6887388" cy="10607802"/>
            </a:xfrm>
          </p:grpSpPr>
          <p:sp>
            <p:nvSpPr>
              <p:cNvPr name="Freeform 14" id="14"/>
              <p:cNvSpPr/>
              <p:nvPr/>
            </p:nvSpPr>
            <p:spPr>
              <a:xfrm flipH="false" flipV="false" rot="0">
                <a:off x="0" y="0"/>
                <a:ext cx="6887337" cy="10607802"/>
              </a:xfrm>
              <a:custGeom>
                <a:avLst/>
                <a:gdLst/>
                <a:ahLst/>
                <a:cxnLst/>
                <a:rect r="r" b="b" t="t" l="l"/>
                <a:pathLst>
                  <a:path h="10607802" w="6887337">
                    <a:moveTo>
                      <a:pt x="285877" y="2921"/>
                    </a:moveTo>
                    <a:lnTo>
                      <a:pt x="6887337" y="627634"/>
                    </a:lnTo>
                    <a:lnTo>
                      <a:pt x="5016500" y="10607802"/>
                    </a:lnTo>
                    <a:lnTo>
                      <a:pt x="0" y="9431528"/>
                    </a:lnTo>
                    <a:lnTo>
                      <a:pt x="255143" y="0"/>
                    </a:lnTo>
                    <a:lnTo>
                      <a:pt x="286004" y="2921"/>
                    </a:lnTo>
                    <a:moveTo>
                      <a:pt x="280543" y="60579"/>
                    </a:moveTo>
                    <a:lnTo>
                      <a:pt x="283210" y="31750"/>
                    </a:lnTo>
                    <a:lnTo>
                      <a:pt x="312166" y="32512"/>
                    </a:lnTo>
                    <a:lnTo>
                      <a:pt x="58547" y="9409430"/>
                    </a:lnTo>
                    <a:lnTo>
                      <a:pt x="29591" y="9408668"/>
                    </a:lnTo>
                    <a:lnTo>
                      <a:pt x="36195" y="9380475"/>
                    </a:lnTo>
                    <a:lnTo>
                      <a:pt x="5000244" y="10544556"/>
                    </a:lnTo>
                    <a:lnTo>
                      <a:pt x="4993640" y="10572750"/>
                    </a:lnTo>
                    <a:lnTo>
                      <a:pt x="4965192" y="10567416"/>
                    </a:lnTo>
                    <a:lnTo>
                      <a:pt x="6824726" y="648208"/>
                    </a:lnTo>
                    <a:lnTo>
                      <a:pt x="6853174" y="653542"/>
                    </a:lnTo>
                    <a:lnTo>
                      <a:pt x="6850507" y="682371"/>
                    </a:lnTo>
                    <a:lnTo>
                      <a:pt x="280416" y="60579"/>
                    </a:lnTo>
                    <a:close/>
                  </a:path>
                </a:pathLst>
              </a:custGeom>
              <a:solidFill>
                <a:srgbClr val="FEA106"/>
              </a:solidFill>
            </p:spPr>
          </p:sp>
        </p:grpSp>
        <p:grpSp>
          <p:nvGrpSpPr>
            <p:cNvPr name="Group 15" id="15"/>
            <p:cNvGrpSpPr>
              <a:grpSpLocks noChangeAspect="true"/>
            </p:cNvGrpSpPr>
            <p:nvPr/>
          </p:nvGrpSpPr>
          <p:grpSpPr>
            <a:xfrm rot="0">
              <a:off x="3933206" y="2286560"/>
              <a:ext cx="1084288" cy="1735529"/>
              <a:chOff x="0" y="0"/>
              <a:chExt cx="6606921" cy="10575138"/>
            </a:xfrm>
          </p:grpSpPr>
          <p:sp>
            <p:nvSpPr>
              <p:cNvPr name="Freeform 16" id="16"/>
              <p:cNvSpPr/>
              <p:nvPr/>
            </p:nvSpPr>
            <p:spPr>
              <a:xfrm flipH="false" flipV="false" rot="0">
                <a:off x="0" y="0"/>
                <a:ext cx="6606921" cy="10575163"/>
              </a:xfrm>
              <a:custGeom>
                <a:avLst/>
                <a:gdLst/>
                <a:ahLst/>
                <a:cxnLst/>
                <a:rect r="r" b="b" t="t" l="l"/>
                <a:pathLst>
                  <a:path h="10575163" w="6606921">
                    <a:moveTo>
                      <a:pt x="5461" y="0"/>
                    </a:moveTo>
                    <a:lnTo>
                      <a:pt x="6606921" y="624713"/>
                    </a:lnTo>
                    <a:lnTo>
                      <a:pt x="4741672" y="10575163"/>
                    </a:lnTo>
                    <a:lnTo>
                      <a:pt x="4684776" y="10564495"/>
                    </a:lnTo>
                    <a:lnTo>
                      <a:pt x="6544183" y="645287"/>
                    </a:lnTo>
                    <a:lnTo>
                      <a:pt x="6572631" y="650621"/>
                    </a:lnTo>
                    <a:lnTo>
                      <a:pt x="6569963" y="679450"/>
                    </a:lnTo>
                    <a:lnTo>
                      <a:pt x="0" y="57658"/>
                    </a:lnTo>
                    <a:close/>
                  </a:path>
                </a:pathLst>
              </a:custGeom>
              <a:solidFill>
                <a:srgbClr val="FE5006"/>
              </a:solidFill>
            </p:spPr>
          </p:sp>
        </p:grpSp>
        <p:grpSp>
          <p:nvGrpSpPr>
            <p:cNvPr name="Group 17" id="17"/>
            <p:cNvGrpSpPr>
              <a:grpSpLocks noChangeAspect="true"/>
            </p:cNvGrpSpPr>
            <p:nvPr/>
          </p:nvGrpSpPr>
          <p:grpSpPr>
            <a:xfrm rot="0">
              <a:off x="3774985" y="2136779"/>
              <a:ext cx="1238784" cy="1694544"/>
              <a:chOff x="0" y="0"/>
              <a:chExt cx="9946386" cy="13605751"/>
            </a:xfrm>
          </p:grpSpPr>
          <p:sp>
            <p:nvSpPr>
              <p:cNvPr name="Freeform 18" id="18"/>
              <p:cNvSpPr/>
              <p:nvPr/>
            </p:nvSpPr>
            <p:spPr>
              <a:xfrm flipH="false" flipV="false" rot="0">
                <a:off x="0" y="0"/>
                <a:ext cx="9946386" cy="13605763"/>
              </a:xfrm>
              <a:custGeom>
                <a:avLst/>
                <a:gdLst/>
                <a:ahLst/>
                <a:cxnLst/>
                <a:rect r="r" b="b" t="t" l="l"/>
                <a:pathLst>
                  <a:path h="13605763" w="9946386">
                    <a:moveTo>
                      <a:pt x="9327007" y="0"/>
                    </a:moveTo>
                    <a:lnTo>
                      <a:pt x="0" y="1340993"/>
                    </a:lnTo>
                    <a:lnTo>
                      <a:pt x="2675001" y="13605763"/>
                    </a:lnTo>
                    <a:lnTo>
                      <a:pt x="9946386" y="13494511"/>
                    </a:lnTo>
                    <a:lnTo>
                      <a:pt x="9327007" y="0"/>
                    </a:lnTo>
                    <a:close/>
                  </a:path>
                </a:pathLst>
              </a:custGeom>
              <a:blipFill>
                <a:blip r:embed="rId4"/>
                <a:stretch>
                  <a:fillRect l="-18395" t="0" r="-18395" b="0"/>
                </a:stretch>
              </a:blipFill>
            </p:spPr>
          </p:sp>
        </p:grpSp>
        <p:sp>
          <p:nvSpPr>
            <p:cNvPr name="Freeform 19" id="19"/>
            <p:cNvSpPr/>
            <p:nvPr/>
          </p:nvSpPr>
          <p:spPr>
            <a:xfrm flipH="false" flipV="false" rot="0">
              <a:off x="2439248" y="3047996"/>
              <a:ext cx="1335737" cy="412965"/>
            </a:xfrm>
            <a:custGeom>
              <a:avLst/>
              <a:gdLst/>
              <a:ahLst/>
              <a:cxnLst/>
              <a:rect r="r" b="b" t="t" l="l"/>
              <a:pathLst>
                <a:path h="412965" w="1335737">
                  <a:moveTo>
                    <a:pt x="0" y="0"/>
                  </a:moveTo>
                  <a:lnTo>
                    <a:pt x="1335737" y="0"/>
                  </a:lnTo>
                  <a:lnTo>
                    <a:pt x="1335737" y="412966"/>
                  </a:lnTo>
                  <a:lnTo>
                    <a:pt x="0" y="412966"/>
                  </a:lnTo>
                  <a:lnTo>
                    <a:pt x="0" y="0"/>
                  </a:lnTo>
                  <a:close/>
                </a:path>
              </a:pathLst>
            </a:custGeom>
            <a:blipFill>
              <a:blip r:embed="rId5"/>
              <a:stretch>
                <a:fillRect l="0" t="0" r="0" b="0"/>
              </a:stretch>
            </a:blipFill>
          </p:spPr>
        </p:sp>
        <p:sp>
          <p:nvSpPr>
            <p:cNvPr name="TextBox 20" id="20"/>
            <p:cNvSpPr txBox="true"/>
            <p:nvPr/>
          </p:nvSpPr>
          <p:spPr>
            <a:xfrm rot="0">
              <a:off x="287555" y="360875"/>
              <a:ext cx="1338353" cy="195597"/>
            </a:xfrm>
            <a:prstGeom prst="rect">
              <a:avLst/>
            </a:prstGeom>
          </p:spPr>
          <p:txBody>
            <a:bodyPr anchor="t" rtlCol="false" tIns="0" lIns="0" bIns="0" rIns="0">
              <a:spAutoFit/>
            </a:bodyPr>
            <a:lstStyle/>
            <a:p>
              <a:pPr algn="ctr">
                <a:lnSpc>
                  <a:spcPts val="1058"/>
                </a:lnSpc>
              </a:pPr>
            </a:p>
          </p:txBody>
        </p:sp>
        <p:sp>
          <p:nvSpPr>
            <p:cNvPr name="TextBox 21" id="21"/>
            <p:cNvSpPr txBox="true"/>
            <p:nvPr/>
          </p:nvSpPr>
          <p:spPr>
            <a:xfrm rot="0">
              <a:off x="482596" y="38100"/>
              <a:ext cx="4820910" cy="523137"/>
            </a:xfrm>
            <a:prstGeom prst="rect">
              <a:avLst/>
            </a:prstGeom>
          </p:spPr>
          <p:txBody>
            <a:bodyPr anchor="t" rtlCol="false" tIns="0" lIns="0" bIns="0" rIns="0">
              <a:spAutoFit/>
            </a:bodyPr>
            <a:lstStyle/>
            <a:p>
              <a:pPr algn="ctr">
                <a:lnSpc>
                  <a:spcPts val="2948"/>
                </a:lnSpc>
              </a:pPr>
            </a:p>
          </p:txBody>
        </p:sp>
        <p:sp>
          <p:nvSpPr>
            <p:cNvPr name="TextBox 22" id="22"/>
            <p:cNvSpPr txBox="true"/>
            <p:nvPr/>
          </p:nvSpPr>
          <p:spPr>
            <a:xfrm rot="0">
              <a:off x="387457" y="2368490"/>
              <a:ext cx="3387527" cy="433780"/>
            </a:xfrm>
            <a:prstGeom prst="rect">
              <a:avLst/>
            </a:prstGeom>
          </p:spPr>
          <p:txBody>
            <a:bodyPr anchor="t" rtlCol="false" tIns="0" lIns="0" bIns="0" rIns="0">
              <a:spAutoFit/>
            </a:bodyPr>
            <a:lstStyle/>
            <a:p>
              <a:pPr algn="just">
                <a:lnSpc>
                  <a:spcPts val="2571"/>
                </a:lnSpc>
              </a:pPr>
              <a:r>
                <a:rPr lang="en-US" b="true" sz="2143">
                  <a:solidFill>
                    <a:srgbClr val="FFFFFF"/>
                  </a:solidFill>
                  <a:latin typeface="Montserrat Bold"/>
                  <a:ea typeface="Montserrat Bold"/>
                  <a:cs typeface="Montserrat Bold"/>
                  <a:sym typeface="Montserrat Bold"/>
                </a:rPr>
                <a:t>Dr Sachin Saxena</a:t>
              </a:r>
            </a:p>
          </p:txBody>
        </p:sp>
        <p:sp>
          <p:nvSpPr>
            <p:cNvPr name="TextBox 23" id="23"/>
            <p:cNvSpPr txBox="true"/>
            <p:nvPr/>
          </p:nvSpPr>
          <p:spPr>
            <a:xfrm rot="0">
              <a:off x="520840" y="3053633"/>
              <a:ext cx="1845229" cy="407329"/>
            </a:xfrm>
            <a:prstGeom prst="rect">
              <a:avLst/>
            </a:prstGeom>
          </p:spPr>
          <p:txBody>
            <a:bodyPr anchor="t" rtlCol="false" tIns="0" lIns="0" bIns="0" rIns="0">
              <a:spAutoFit/>
            </a:bodyPr>
            <a:lstStyle/>
            <a:p>
              <a:pPr algn="just">
                <a:lnSpc>
                  <a:spcPts val="2414"/>
                </a:lnSpc>
              </a:pPr>
              <a:r>
                <a:rPr lang="en-US" b="true" sz="2012">
                  <a:solidFill>
                    <a:srgbClr val="000000"/>
                  </a:solidFill>
                  <a:latin typeface="Montserrat Bold"/>
                  <a:ea typeface="Montserrat Bold"/>
                  <a:cs typeface="Montserrat Bold"/>
                  <a:sym typeface="Montserrat Bold"/>
                </a:rPr>
                <a:t>Follow on</a:t>
              </a:r>
            </a:p>
          </p:txBody>
        </p:sp>
      </p:grpSp>
      <p:pic>
        <p:nvPicPr>
          <p:cNvPr name="Picture 24" id="24"/>
          <p:cNvPicPr>
            <a:picLocks noChangeAspect="true"/>
          </p:cNvPicPr>
          <p:nvPr/>
        </p:nvPicPr>
        <p:blipFill>
          <a:blip r:embed="rId6"/>
          <a:srcRect l="0" t="0" r="0" b="0"/>
          <a:stretch>
            <a:fillRect/>
          </a:stretch>
        </p:blipFill>
        <p:spPr>
          <a:xfrm flipH="false" flipV="false" rot="0">
            <a:off x="14150048" y="355109"/>
            <a:ext cx="4030759" cy="2619993"/>
          </a:xfrm>
          <a:prstGeom prst="rect">
            <a:avLst/>
          </a:prstGeom>
        </p:spPr>
      </p:pic>
      <p:sp>
        <p:nvSpPr>
          <p:cNvPr name="Freeform 25" id="25"/>
          <p:cNvSpPr/>
          <p:nvPr/>
        </p:nvSpPr>
        <p:spPr>
          <a:xfrm flipH="false" flipV="false" rot="0">
            <a:off x="0" y="2676363"/>
            <a:ext cx="7666009" cy="4594071"/>
          </a:xfrm>
          <a:custGeom>
            <a:avLst/>
            <a:gdLst/>
            <a:ahLst/>
            <a:cxnLst/>
            <a:rect r="r" b="b" t="t" l="l"/>
            <a:pathLst>
              <a:path h="4594071" w="7666009">
                <a:moveTo>
                  <a:pt x="0" y="0"/>
                </a:moveTo>
                <a:lnTo>
                  <a:pt x="7666009" y="0"/>
                </a:lnTo>
                <a:lnTo>
                  <a:pt x="7666009" y="4594070"/>
                </a:lnTo>
                <a:lnTo>
                  <a:pt x="0" y="4594070"/>
                </a:lnTo>
                <a:lnTo>
                  <a:pt x="0" y="0"/>
                </a:lnTo>
                <a:close/>
              </a:path>
            </a:pathLst>
          </a:custGeom>
          <a:blipFill>
            <a:blip r:embed="rId7"/>
            <a:stretch>
              <a:fillRect l="0" t="0" r="0" b="0"/>
            </a:stretch>
          </a:blipFill>
        </p:spPr>
      </p:sp>
      <p:sp>
        <p:nvSpPr>
          <p:cNvPr name="Freeform 26" id="26"/>
          <p:cNvSpPr/>
          <p:nvPr/>
        </p:nvSpPr>
        <p:spPr>
          <a:xfrm flipH="false" flipV="false" rot="0">
            <a:off x="14555650" y="6681915"/>
            <a:ext cx="2065573" cy="2845795"/>
          </a:xfrm>
          <a:custGeom>
            <a:avLst/>
            <a:gdLst/>
            <a:ahLst/>
            <a:cxnLst/>
            <a:rect r="r" b="b" t="t" l="l"/>
            <a:pathLst>
              <a:path h="2845795" w="2065573">
                <a:moveTo>
                  <a:pt x="0" y="0"/>
                </a:moveTo>
                <a:lnTo>
                  <a:pt x="2065573" y="0"/>
                </a:lnTo>
                <a:lnTo>
                  <a:pt x="2065573" y="2845795"/>
                </a:lnTo>
                <a:lnTo>
                  <a:pt x="0" y="2845795"/>
                </a:lnTo>
                <a:lnTo>
                  <a:pt x="0" y="0"/>
                </a:lnTo>
                <a:close/>
              </a:path>
            </a:pathLst>
          </a:custGeom>
          <a:blipFill>
            <a:blip r:embed="rId8"/>
            <a:stretch>
              <a:fillRect l="0" t="0" r="0" b="0"/>
            </a:stretch>
          </a:blipFill>
        </p:spPr>
      </p:sp>
      <p:sp>
        <p:nvSpPr>
          <p:cNvPr name="TextBox 27" id="27"/>
          <p:cNvSpPr txBox="true"/>
          <p:nvPr/>
        </p:nvSpPr>
        <p:spPr>
          <a:xfrm rot="0">
            <a:off x="7588728" y="2214989"/>
            <a:ext cx="5849889" cy="849594"/>
          </a:xfrm>
          <a:prstGeom prst="rect">
            <a:avLst/>
          </a:prstGeom>
        </p:spPr>
        <p:txBody>
          <a:bodyPr anchor="t" rtlCol="false" tIns="0" lIns="0" bIns="0" rIns="0">
            <a:spAutoFit/>
          </a:bodyPr>
          <a:lstStyle/>
          <a:p>
            <a:pPr algn="ctr">
              <a:lnSpc>
                <a:spcPts val="6719"/>
              </a:lnSpc>
            </a:pPr>
            <a:r>
              <a:rPr lang="en-US" sz="4799">
                <a:solidFill>
                  <a:srgbClr val="000000"/>
                </a:solidFill>
                <a:latin typeface="Sailors"/>
                <a:ea typeface="Sailors"/>
                <a:cs typeface="Sailors"/>
                <a:sym typeface="Sailors"/>
              </a:rPr>
              <a:t>What </a:t>
            </a:r>
            <a:r>
              <a:rPr lang="en-US" sz="4799">
                <a:solidFill>
                  <a:srgbClr val="000000"/>
                </a:solidFill>
                <a:latin typeface="Sailors"/>
                <a:ea typeface="Sailors"/>
                <a:cs typeface="Sailors"/>
                <a:sym typeface="Sailors"/>
              </a:rPr>
              <a:t>is Delta Lake?</a:t>
            </a:r>
          </a:p>
        </p:txBody>
      </p:sp>
      <p:sp>
        <p:nvSpPr>
          <p:cNvPr name="TextBox 28" id="28"/>
          <p:cNvSpPr txBox="true"/>
          <p:nvPr/>
        </p:nvSpPr>
        <p:spPr>
          <a:xfrm rot="0">
            <a:off x="7588728" y="3863762"/>
            <a:ext cx="9414345" cy="2985651"/>
          </a:xfrm>
          <a:prstGeom prst="rect">
            <a:avLst/>
          </a:prstGeom>
        </p:spPr>
        <p:txBody>
          <a:bodyPr anchor="t" rtlCol="false" tIns="0" lIns="0" bIns="0" rIns="0">
            <a:spAutoFit/>
          </a:bodyPr>
          <a:lstStyle/>
          <a:p>
            <a:pPr algn="l" marL="529961" indent="-264981" lvl="1">
              <a:lnSpc>
                <a:spcPts val="3436"/>
              </a:lnSpc>
              <a:buFont typeface="Arial"/>
              <a:buChar char="•"/>
            </a:pPr>
            <a:r>
              <a:rPr lang="en-US" b="true" sz="2454">
                <a:solidFill>
                  <a:srgbClr val="004AAD"/>
                </a:solidFill>
                <a:latin typeface="DM Sans Bold"/>
                <a:ea typeface="DM Sans Bold"/>
                <a:cs typeface="DM Sans Bold"/>
                <a:sym typeface="DM Sans Bold"/>
              </a:rPr>
              <a:t>Delta is a key feature in Azure Databricks designed for managing data lakes effectively.</a:t>
            </a:r>
            <a:r>
              <a:rPr lang="en-US" b="true" sz="2454">
                <a:solidFill>
                  <a:srgbClr val="004AAD"/>
                </a:solidFill>
                <a:latin typeface="DM Sans Bold"/>
                <a:ea typeface="DM Sans Bold"/>
                <a:cs typeface="DM Sans Bold"/>
                <a:sym typeface="DM Sans Bold"/>
              </a:rPr>
              <a:t> </a:t>
            </a:r>
          </a:p>
          <a:p>
            <a:pPr algn="l">
              <a:lnSpc>
                <a:spcPts val="3436"/>
              </a:lnSpc>
            </a:pPr>
          </a:p>
          <a:p>
            <a:pPr algn="l" marL="529961" indent="-264981" lvl="1">
              <a:lnSpc>
                <a:spcPts val="3436"/>
              </a:lnSpc>
              <a:buFont typeface="Arial"/>
              <a:buChar char="•"/>
            </a:pPr>
            <a:r>
              <a:rPr lang="en-US" b="true" sz="2454">
                <a:solidFill>
                  <a:srgbClr val="004AAD"/>
                </a:solidFill>
                <a:latin typeface="DM Sans Bold"/>
                <a:ea typeface="DM Sans Bold"/>
                <a:cs typeface="DM Sans Bold"/>
                <a:sym typeface="DM Sans Bold"/>
              </a:rPr>
              <a:t>It brings ACID transactions to Apach</a:t>
            </a:r>
            <a:r>
              <a:rPr lang="en-US" b="true" sz="2454">
                <a:solidFill>
                  <a:srgbClr val="004AAD"/>
                </a:solidFill>
                <a:latin typeface="DM Sans Bold"/>
                <a:ea typeface="DM Sans Bold"/>
                <a:cs typeface="DM Sans Bold"/>
                <a:sym typeface="DM Sans Bold"/>
              </a:rPr>
              <a:t>e Spark and big data workloads, ensuring data consistency, reliability, and enabling version control. </a:t>
            </a:r>
          </a:p>
          <a:p>
            <a:pPr algn="l">
              <a:lnSpc>
                <a:spcPts val="3436"/>
              </a:lnSpc>
            </a:pP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9365266" y="355109"/>
            <a:ext cx="4901351" cy="784216"/>
          </a:xfrm>
          <a:custGeom>
            <a:avLst/>
            <a:gdLst/>
            <a:ahLst/>
            <a:cxnLst/>
            <a:rect r="r" b="b" t="t" l="l"/>
            <a:pathLst>
              <a:path h="784216" w="4901351">
                <a:moveTo>
                  <a:pt x="0" y="0"/>
                </a:moveTo>
                <a:lnTo>
                  <a:pt x="4901350" y="0"/>
                </a:lnTo>
                <a:lnTo>
                  <a:pt x="4901350" y="784216"/>
                </a:lnTo>
                <a:lnTo>
                  <a:pt x="0" y="78421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4173200" y="355109"/>
            <a:ext cx="4896046" cy="784216"/>
            <a:chOff x="0" y="0"/>
            <a:chExt cx="1289494" cy="206543"/>
          </a:xfrm>
        </p:grpSpPr>
        <p:sp>
          <p:nvSpPr>
            <p:cNvPr name="Freeform 4" id="4"/>
            <p:cNvSpPr/>
            <p:nvPr/>
          </p:nvSpPr>
          <p:spPr>
            <a:xfrm flipH="false" flipV="false" rot="0">
              <a:off x="0" y="0"/>
              <a:ext cx="1289494" cy="206543"/>
            </a:xfrm>
            <a:custGeom>
              <a:avLst/>
              <a:gdLst/>
              <a:ahLst/>
              <a:cxnLst/>
              <a:rect r="r" b="b" t="t" l="l"/>
              <a:pathLst>
                <a:path h="206543" w="1289494">
                  <a:moveTo>
                    <a:pt x="0" y="0"/>
                  </a:moveTo>
                  <a:lnTo>
                    <a:pt x="1289494" y="0"/>
                  </a:lnTo>
                  <a:lnTo>
                    <a:pt x="1289494" y="206543"/>
                  </a:lnTo>
                  <a:lnTo>
                    <a:pt x="0" y="206543"/>
                  </a:lnTo>
                  <a:close/>
                </a:path>
              </a:pathLst>
            </a:custGeom>
            <a:solidFill>
              <a:srgbClr val="8CB7E2"/>
            </a:solidFill>
          </p:spPr>
        </p:sp>
        <p:sp>
          <p:nvSpPr>
            <p:cNvPr name="TextBox 5" id="5"/>
            <p:cNvSpPr txBox="true"/>
            <p:nvPr/>
          </p:nvSpPr>
          <p:spPr>
            <a:xfrm>
              <a:off x="0" y="-38100"/>
              <a:ext cx="1289494" cy="244643"/>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4821705" y="726309"/>
            <a:ext cx="13965705" cy="413016"/>
            <a:chOff x="0" y="0"/>
            <a:chExt cx="14246408" cy="421318"/>
          </a:xfrm>
        </p:grpSpPr>
        <p:sp>
          <p:nvSpPr>
            <p:cNvPr name="Freeform 7" id="7"/>
            <p:cNvSpPr/>
            <p:nvPr/>
          </p:nvSpPr>
          <p:spPr>
            <a:xfrm flipH="false" flipV="false" rot="0">
              <a:off x="0" y="0"/>
              <a:ext cx="14246408" cy="421318"/>
            </a:xfrm>
            <a:custGeom>
              <a:avLst/>
              <a:gdLst/>
              <a:ahLst/>
              <a:cxnLst/>
              <a:rect r="r" b="b" t="t" l="l"/>
              <a:pathLst>
                <a:path h="421318" w="14246408">
                  <a:moveTo>
                    <a:pt x="14043208" y="0"/>
                  </a:moveTo>
                  <a:lnTo>
                    <a:pt x="0" y="0"/>
                  </a:lnTo>
                  <a:lnTo>
                    <a:pt x="203200" y="421318"/>
                  </a:lnTo>
                  <a:lnTo>
                    <a:pt x="14246408" y="421318"/>
                  </a:lnTo>
                  <a:lnTo>
                    <a:pt x="14043208" y="0"/>
                  </a:lnTo>
                  <a:close/>
                </a:path>
              </a:pathLst>
            </a:custGeom>
            <a:solidFill>
              <a:srgbClr val="8CB7E2"/>
            </a:solidFill>
          </p:spPr>
        </p:sp>
        <p:sp>
          <p:nvSpPr>
            <p:cNvPr name="TextBox 8" id="8"/>
            <p:cNvSpPr txBox="true"/>
            <p:nvPr/>
          </p:nvSpPr>
          <p:spPr>
            <a:xfrm>
              <a:off x="101600" y="-38100"/>
              <a:ext cx="14043208" cy="459418"/>
            </a:xfrm>
            <a:prstGeom prst="rect">
              <a:avLst/>
            </a:prstGeom>
          </p:spPr>
          <p:txBody>
            <a:bodyPr anchor="ctr" rtlCol="false" tIns="50800" lIns="50800" bIns="50800" rIns="50800"/>
            <a:lstStyle/>
            <a:p>
              <a:pPr algn="ctr">
                <a:lnSpc>
                  <a:spcPts val="2659"/>
                </a:lnSpc>
                <a:spcBef>
                  <a:spcPct val="0"/>
                </a:spcBef>
              </a:pPr>
            </a:p>
          </p:txBody>
        </p:sp>
      </p:grpSp>
      <p:grpSp>
        <p:nvGrpSpPr>
          <p:cNvPr name="Group 9" id="9"/>
          <p:cNvGrpSpPr/>
          <p:nvPr/>
        </p:nvGrpSpPr>
        <p:grpSpPr>
          <a:xfrm rot="0">
            <a:off x="0" y="-1119389"/>
            <a:ext cx="3340241" cy="2360867"/>
            <a:chOff x="0" y="0"/>
            <a:chExt cx="4453654" cy="3147822"/>
          </a:xfrm>
        </p:grpSpPr>
        <p:grpSp>
          <p:nvGrpSpPr>
            <p:cNvPr name="Group 10" id="10"/>
            <p:cNvGrpSpPr/>
            <p:nvPr/>
          </p:nvGrpSpPr>
          <p:grpSpPr>
            <a:xfrm rot="0">
              <a:off x="0" y="2241203"/>
              <a:ext cx="4453654" cy="604039"/>
              <a:chOff x="0" y="0"/>
              <a:chExt cx="3832106" cy="519740"/>
            </a:xfrm>
          </p:grpSpPr>
          <p:sp>
            <p:nvSpPr>
              <p:cNvPr name="Freeform 11" id="11"/>
              <p:cNvSpPr/>
              <p:nvPr/>
            </p:nvSpPr>
            <p:spPr>
              <a:xfrm flipH="false" flipV="false" rot="0">
                <a:off x="0" y="0"/>
                <a:ext cx="3832106" cy="519740"/>
              </a:xfrm>
              <a:custGeom>
                <a:avLst/>
                <a:gdLst/>
                <a:ahLst/>
                <a:cxnLst/>
                <a:rect r="r" b="b" t="t" l="l"/>
                <a:pathLst>
                  <a:path h="519740" w="3832106">
                    <a:moveTo>
                      <a:pt x="0" y="0"/>
                    </a:moveTo>
                    <a:lnTo>
                      <a:pt x="3832106" y="0"/>
                    </a:lnTo>
                    <a:lnTo>
                      <a:pt x="3832106" y="519740"/>
                    </a:lnTo>
                    <a:lnTo>
                      <a:pt x="0" y="519740"/>
                    </a:lnTo>
                    <a:close/>
                  </a:path>
                </a:pathLst>
              </a:custGeom>
              <a:solidFill>
                <a:srgbClr val="FFFFFF"/>
              </a:solidFill>
            </p:spPr>
          </p:sp>
          <p:sp>
            <p:nvSpPr>
              <p:cNvPr name="TextBox 12" id="12"/>
              <p:cNvSpPr txBox="true"/>
              <p:nvPr/>
            </p:nvSpPr>
            <p:spPr>
              <a:xfrm>
                <a:off x="0" y="0"/>
                <a:ext cx="3832106" cy="519740"/>
              </a:xfrm>
              <a:prstGeom prst="rect">
                <a:avLst/>
              </a:prstGeom>
            </p:spPr>
            <p:txBody>
              <a:bodyPr anchor="ctr" rtlCol="false" tIns="50800" lIns="50800" bIns="50800" rIns="50800"/>
              <a:lstStyle/>
              <a:p>
                <a:pPr algn="ctr">
                  <a:lnSpc>
                    <a:spcPts val="2456"/>
                  </a:lnSpc>
                </a:pPr>
              </a:p>
            </p:txBody>
          </p:sp>
        </p:grpSp>
        <p:grpSp>
          <p:nvGrpSpPr>
            <p:cNvPr name="Group 13" id="13"/>
            <p:cNvGrpSpPr>
              <a:grpSpLocks noChangeAspect="true"/>
            </p:cNvGrpSpPr>
            <p:nvPr/>
          </p:nvGrpSpPr>
          <p:grpSpPr>
            <a:xfrm rot="0">
              <a:off x="3197862" y="1712286"/>
              <a:ext cx="809170" cy="1246266"/>
              <a:chOff x="0" y="0"/>
              <a:chExt cx="6887388" cy="10607802"/>
            </a:xfrm>
          </p:grpSpPr>
          <p:sp>
            <p:nvSpPr>
              <p:cNvPr name="Freeform 14" id="14"/>
              <p:cNvSpPr/>
              <p:nvPr/>
            </p:nvSpPr>
            <p:spPr>
              <a:xfrm flipH="false" flipV="false" rot="0">
                <a:off x="0" y="0"/>
                <a:ext cx="6887337" cy="10607802"/>
              </a:xfrm>
              <a:custGeom>
                <a:avLst/>
                <a:gdLst/>
                <a:ahLst/>
                <a:cxnLst/>
                <a:rect r="r" b="b" t="t" l="l"/>
                <a:pathLst>
                  <a:path h="10607802" w="6887337">
                    <a:moveTo>
                      <a:pt x="285877" y="2921"/>
                    </a:moveTo>
                    <a:lnTo>
                      <a:pt x="6887337" y="627634"/>
                    </a:lnTo>
                    <a:lnTo>
                      <a:pt x="5016500" y="10607802"/>
                    </a:lnTo>
                    <a:lnTo>
                      <a:pt x="0" y="9431528"/>
                    </a:lnTo>
                    <a:lnTo>
                      <a:pt x="255143" y="0"/>
                    </a:lnTo>
                    <a:lnTo>
                      <a:pt x="286004" y="2921"/>
                    </a:lnTo>
                    <a:moveTo>
                      <a:pt x="280543" y="60579"/>
                    </a:moveTo>
                    <a:lnTo>
                      <a:pt x="283210" y="31750"/>
                    </a:lnTo>
                    <a:lnTo>
                      <a:pt x="312166" y="32512"/>
                    </a:lnTo>
                    <a:lnTo>
                      <a:pt x="58547" y="9409430"/>
                    </a:lnTo>
                    <a:lnTo>
                      <a:pt x="29591" y="9408668"/>
                    </a:lnTo>
                    <a:lnTo>
                      <a:pt x="36195" y="9380475"/>
                    </a:lnTo>
                    <a:lnTo>
                      <a:pt x="5000244" y="10544556"/>
                    </a:lnTo>
                    <a:lnTo>
                      <a:pt x="4993640" y="10572750"/>
                    </a:lnTo>
                    <a:lnTo>
                      <a:pt x="4965192" y="10567416"/>
                    </a:lnTo>
                    <a:lnTo>
                      <a:pt x="6824726" y="648208"/>
                    </a:lnTo>
                    <a:lnTo>
                      <a:pt x="6853174" y="653542"/>
                    </a:lnTo>
                    <a:lnTo>
                      <a:pt x="6850507" y="682371"/>
                    </a:lnTo>
                    <a:lnTo>
                      <a:pt x="280416" y="60579"/>
                    </a:lnTo>
                    <a:close/>
                  </a:path>
                </a:pathLst>
              </a:custGeom>
              <a:solidFill>
                <a:srgbClr val="FEA106"/>
              </a:solidFill>
            </p:spPr>
          </p:sp>
        </p:grpSp>
        <p:grpSp>
          <p:nvGrpSpPr>
            <p:cNvPr name="Group 15" id="15"/>
            <p:cNvGrpSpPr>
              <a:grpSpLocks noChangeAspect="true"/>
            </p:cNvGrpSpPr>
            <p:nvPr/>
          </p:nvGrpSpPr>
          <p:grpSpPr>
            <a:xfrm rot="0">
              <a:off x="3078259" y="1789539"/>
              <a:ext cx="848601" cy="1358283"/>
              <a:chOff x="0" y="0"/>
              <a:chExt cx="6606921" cy="10575138"/>
            </a:xfrm>
          </p:grpSpPr>
          <p:sp>
            <p:nvSpPr>
              <p:cNvPr name="Freeform 16" id="16"/>
              <p:cNvSpPr/>
              <p:nvPr/>
            </p:nvSpPr>
            <p:spPr>
              <a:xfrm flipH="false" flipV="false" rot="0">
                <a:off x="0" y="0"/>
                <a:ext cx="6606921" cy="10575163"/>
              </a:xfrm>
              <a:custGeom>
                <a:avLst/>
                <a:gdLst/>
                <a:ahLst/>
                <a:cxnLst/>
                <a:rect r="r" b="b" t="t" l="l"/>
                <a:pathLst>
                  <a:path h="10575163" w="6606921">
                    <a:moveTo>
                      <a:pt x="5461" y="0"/>
                    </a:moveTo>
                    <a:lnTo>
                      <a:pt x="6606921" y="624713"/>
                    </a:lnTo>
                    <a:lnTo>
                      <a:pt x="4741672" y="10575163"/>
                    </a:lnTo>
                    <a:lnTo>
                      <a:pt x="4684776" y="10564495"/>
                    </a:lnTo>
                    <a:lnTo>
                      <a:pt x="6544183" y="645287"/>
                    </a:lnTo>
                    <a:lnTo>
                      <a:pt x="6572631" y="650621"/>
                    </a:lnTo>
                    <a:lnTo>
                      <a:pt x="6569963" y="679450"/>
                    </a:lnTo>
                    <a:lnTo>
                      <a:pt x="0" y="57658"/>
                    </a:lnTo>
                    <a:close/>
                  </a:path>
                </a:pathLst>
              </a:custGeom>
              <a:solidFill>
                <a:srgbClr val="FE5006"/>
              </a:solidFill>
            </p:spPr>
          </p:sp>
        </p:grpSp>
        <p:grpSp>
          <p:nvGrpSpPr>
            <p:cNvPr name="Group 17" id="17"/>
            <p:cNvGrpSpPr>
              <a:grpSpLocks noChangeAspect="true"/>
            </p:cNvGrpSpPr>
            <p:nvPr/>
          </p:nvGrpSpPr>
          <p:grpSpPr>
            <a:xfrm rot="0">
              <a:off x="2954430" y="1672315"/>
              <a:ext cx="969514" cy="1326207"/>
              <a:chOff x="0" y="0"/>
              <a:chExt cx="9946386" cy="13605751"/>
            </a:xfrm>
          </p:grpSpPr>
          <p:sp>
            <p:nvSpPr>
              <p:cNvPr name="Freeform 18" id="18"/>
              <p:cNvSpPr/>
              <p:nvPr/>
            </p:nvSpPr>
            <p:spPr>
              <a:xfrm flipH="false" flipV="false" rot="0">
                <a:off x="0" y="0"/>
                <a:ext cx="9946386" cy="13605763"/>
              </a:xfrm>
              <a:custGeom>
                <a:avLst/>
                <a:gdLst/>
                <a:ahLst/>
                <a:cxnLst/>
                <a:rect r="r" b="b" t="t" l="l"/>
                <a:pathLst>
                  <a:path h="13605763" w="9946386">
                    <a:moveTo>
                      <a:pt x="9327007" y="0"/>
                    </a:moveTo>
                    <a:lnTo>
                      <a:pt x="0" y="1340993"/>
                    </a:lnTo>
                    <a:lnTo>
                      <a:pt x="2675001" y="13605763"/>
                    </a:lnTo>
                    <a:lnTo>
                      <a:pt x="9946386" y="13494511"/>
                    </a:lnTo>
                    <a:lnTo>
                      <a:pt x="9327007" y="0"/>
                    </a:lnTo>
                    <a:close/>
                  </a:path>
                </a:pathLst>
              </a:custGeom>
              <a:blipFill>
                <a:blip r:embed="rId4"/>
                <a:stretch>
                  <a:fillRect l="-18395" t="0" r="-18395" b="0"/>
                </a:stretch>
              </a:blipFill>
            </p:spPr>
          </p:sp>
        </p:grpSp>
        <p:sp>
          <p:nvSpPr>
            <p:cNvPr name="Freeform 19" id="19"/>
            <p:cNvSpPr/>
            <p:nvPr/>
          </p:nvSpPr>
          <p:spPr>
            <a:xfrm flipH="false" flipV="false" rot="0">
              <a:off x="1909037" y="2385465"/>
              <a:ext cx="1045393" cy="323201"/>
            </a:xfrm>
            <a:custGeom>
              <a:avLst/>
              <a:gdLst/>
              <a:ahLst/>
              <a:cxnLst/>
              <a:rect r="r" b="b" t="t" l="l"/>
              <a:pathLst>
                <a:path h="323201" w="1045393">
                  <a:moveTo>
                    <a:pt x="0" y="0"/>
                  </a:moveTo>
                  <a:lnTo>
                    <a:pt x="1045393" y="0"/>
                  </a:lnTo>
                  <a:lnTo>
                    <a:pt x="1045393" y="323200"/>
                  </a:lnTo>
                  <a:lnTo>
                    <a:pt x="0" y="323200"/>
                  </a:lnTo>
                  <a:lnTo>
                    <a:pt x="0" y="0"/>
                  </a:lnTo>
                  <a:close/>
                </a:path>
              </a:pathLst>
            </a:custGeom>
            <a:blipFill>
              <a:blip r:embed="rId5"/>
              <a:stretch>
                <a:fillRect l="0" t="0" r="0" b="0"/>
              </a:stretch>
            </a:blipFill>
          </p:spPr>
        </p:sp>
        <p:sp>
          <p:nvSpPr>
            <p:cNvPr name="TextBox 20" id="20"/>
            <p:cNvSpPr txBox="true"/>
            <p:nvPr/>
          </p:nvSpPr>
          <p:spPr>
            <a:xfrm rot="0">
              <a:off x="225050" y="277049"/>
              <a:ext cx="1047440" cy="158465"/>
            </a:xfrm>
            <a:prstGeom prst="rect">
              <a:avLst/>
            </a:prstGeom>
          </p:spPr>
          <p:txBody>
            <a:bodyPr anchor="t" rtlCol="false" tIns="0" lIns="0" bIns="0" rIns="0">
              <a:spAutoFit/>
            </a:bodyPr>
            <a:lstStyle/>
            <a:p>
              <a:pPr algn="ctr">
                <a:lnSpc>
                  <a:spcPts val="828"/>
                </a:lnSpc>
              </a:pPr>
            </a:p>
          </p:txBody>
        </p:sp>
        <p:sp>
          <p:nvSpPr>
            <p:cNvPr name="TextBox 21" id="21"/>
            <p:cNvSpPr txBox="true"/>
            <p:nvPr/>
          </p:nvSpPr>
          <p:spPr>
            <a:xfrm rot="0">
              <a:off x="377696" y="19050"/>
              <a:ext cx="3773006" cy="420193"/>
            </a:xfrm>
            <a:prstGeom prst="rect">
              <a:avLst/>
            </a:prstGeom>
          </p:spPr>
          <p:txBody>
            <a:bodyPr anchor="t" rtlCol="false" tIns="0" lIns="0" bIns="0" rIns="0">
              <a:spAutoFit/>
            </a:bodyPr>
            <a:lstStyle/>
            <a:p>
              <a:pPr algn="ctr">
                <a:lnSpc>
                  <a:spcPts val="2307"/>
                </a:lnSpc>
              </a:pPr>
            </a:p>
          </p:txBody>
        </p:sp>
        <p:sp>
          <p:nvSpPr>
            <p:cNvPr name="TextBox 22" id="22"/>
            <p:cNvSpPr txBox="true"/>
            <p:nvPr/>
          </p:nvSpPr>
          <p:spPr>
            <a:xfrm rot="0">
              <a:off x="303237" y="1853660"/>
              <a:ext cx="2651193" cy="339491"/>
            </a:xfrm>
            <a:prstGeom prst="rect">
              <a:avLst/>
            </a:prstGeom>
          </p:spPr>
          <p:txBody>
            <a:bodyPr anchor="t" rtlCol="false" tIns="0" lIns="0" bIns="0" rIns="0">
              <a:spAutoFit/>
            </a:bodyPr>
            <a:lstStyle/>
            <a:p>
              <a:pPr algn="just">
                <a:lnSpc>
                  <a:spcPts val="2012"/>
                </a:lnSpc>
              </a:pPr>
              <a:r>
                <a:rPr lang="en-US" b="true" sz="1677">
                  <a:solidFill>
                    <a:srgbClr val="FFFFFF"/>
                  </a:solidFill>
                  <a:latin typeface="Montserrat Bold"/>
                  <a:ea typeface="Montserrat Bold"/>
                  <a:cs typeface="Montserrat Bold"/>
                  <a:sym typeface="Montserrat Bold"/>
                </a:rPr>
                <a:t>Dr Sachin Saxena</a:t>
              </a:r>
            </a:p>
          </p:txBody>
        </p:sp>
        <p:sp>
          <p:nvSpPr>
            <p:cNvPr name="TextBox 23" id="23"/>
            <p:cNvSpPr txBox="true"/>
            <p:nvPr/>
          </p:nvSpPr>
          <p:spPr>
            <a:xfrm rot="0">
              <a:off x="407627" y="2389876"/>
              <a:ext cx="1444138" cy="318790"/>
            </a:xfrm>
            <a:prstGeom prst="rect">
              <a:avLst/>
            </a:prstGeom>
          </p:spPr>
          <p:txBody>
            <a:bodyPr anchor="t" rtlCol="false" tIns="0" lIns="0" bIns="0" rIns="0">
              <a:spAutoFit/>
            </a:bodyPr>
            <a:lstStyle/>
            <a:p>
              <a:pPr algn="just">
                <a:lnSpc>
                  <a:spcPts val="1890"/>
                </a:lnSpc>
              </a:pPr>
              <a:r>
                <a:rPr lang="en-US" b="true" sz="1575">
                  <a:solidFill>
                    <a:srgbClr val="000000"/>
                  </a:solidFill>
                  <a:latin typeface="Montserrat Bold"/>
                  <a:ea typeface="Montserrat Bold"/>
                  <a:cs typeface="Montserrat Bold"/>
                  <a:sym typeface="Montserrat Bold"/>
                </a:rPr>
                <a:t>Follow on</a:t>
              </a:r>
            </a:p>
          </p:txBody>
        </p:sp>
      </p:grpSp>
      <p:grpSp>
        <p:nvGrpSpPr>
          <p:cNvPr name="Group 24" id="24"/>
          <p:cNvGrpSpPr/>
          <p:nvPr/>
        </p:nvGrpSpPr>
        <p:grpSpPr>
          <a:xfrm rot="0">
            <a:off x="13535123" y="9258300"/>
            <a:ext cx="3086100" cy="685800"/>
            <a:chOff x="0" y="0"/>
            <a:chExt cx="812800" cy="180622"/>
          </a:xfrm>
        </p:grpSpPr>
        <p:sp>
          <p:nvSpPr>
            <p:cNvPr name="Freeform 25" id="25"/>
            <p:cNvSpPr/>
            <p:nvPr/>
          </p:nvSpPr>
          <p:spPr>
            <a:xfrm flipH="false" flipV="false" rot="0">
              <a:off x="0" y="0"/>
              <a:ext cx="812800" cy="180622"/>
            </a:xfrm>
            <a:custGeom>
              <a:avLst/>
              <a:gdLst/>
              <a:ahLst/>
              <a:cxnLst/>
              <a:rect r="r" b="b" t="t" l="l"/>
              <a:pathLst>
                <a:path h="180622" w="812800">
                  <a:moveTo>
                    <a:pt x="0" y="0"/>
                  </a:moveTo>
                  <a:lnTo>
                    <a:pt x="812800" y="0"/>
                  </a:lnTo>
                  <a:lnTo>
                    <a:pt x="812800" y="180622"/>
                  </a:lnTo>
                  <a:lnTo>
                    <a:pt x="0" y="180622"/>
                  </a:lnTo>
                  <a:close/>
                </a:path>
              </a:pathLst>
            </a:custGeom>
            <a:solidFill>
              <a:srgbClr val="FFFFFF"/>
            </a:solidFill>
          </p:spPr>
        </p:sp>
        <p:sp>
          <p:nvSpPr>
            <p:cNvPr name="TextBox 26" id="26"/>
            <p:cNvSpPr txBox="true"/>
            <p:nvPr/>
          </p:nvSpPr>
          <p:spPr>
            <a:xfrm>
              <a:off x="0" y="0"/>
              <a:ext cx="812800" cy="180622"/>
            </a:xfrm>
            <a:prstGeom prst="rect">
              <a:avLst/>
            </a:prstGeom>
          </p:spPr>
          <p:txBody>
            <a:bodyPr anchor="ctr" rtlCol="false" tIns="50800" lIns="50800" bIns="50800" rIns="50800"/>
            <a:lstStyle/>
            <a:p>
              <a:pPr algn="ctr">
                <a:lnSpc>
                  <a:spcPts val="2571"/>
                </a:lnSpc>
              </a:pPr>
            </a:p>
          </p:txBody>
        </p:sp>
      </p:grpSp>
      <p:pic>
        <p:nvPicPr>
          <p:cNvPr name="Picture 27" id="27"/>
          <p:cNvPicPr>
            <a:picLocks noChangeAspect="true"/>
          </p:cNvPicPr>
          <p:nvPr/>
        </p:nvPicPr>
        <p:blipFill>
          <a:blip r:embed="rId6"/>
          <a:srcRect l="0" t="0" r="0" b="0"/>
          <a:stretch>
            <a:fillRect/>
          </a:stretch>
        </p:blipFill>
        <p:spPr>
          <a:xfrm flipH="false" flipV="false" rot="0">
            <a:off x="13535123" y="355109"/>
            <a:ext cx="4146173" cy="3980326"/>
          </a:xfrm>
          <a:prstGeom prst="rect">
            <a:avLst/>
          </a:prstGeom>
        </p:spPr>
      </p:pic>
      <p:sp>
        <p:nvSpPr>
          <p:cNvPr name="Freeform 28" id="28"/>
          <p:cNvSpPr/>
          <p:nvPr/>
        </p:nvSpPr>
        <p:spPr>
          <a:xfrm flipH="false" flipV="false" rot="0">
            <a:off x="7210318" y="4263011"/>
            <a:ext cx="11077682" cy="5985889"/>
          </a:xfrm>
          <a:custGeom>
            <a:avLst/>
            <a:gdLst/>
            <a:ahLst/>
            <a:cxnLst/>
            <a:rect r="r" b="b" t="t" l="l"/>
            <a:pathLst>
              <a:path h="5985889" w="11077682">
                <a:moveTo>
                  <a:pt x="0" y="0"/>
                </a:moveTo>
                <a:lnTo>
                  <a:pt x="11077682" y="0"/>
                </a:lnTo>
                <a:lnTo>
                  <a:pt x="11077682" y="5985889"/>
                </a:lnTo>
                <a:lnTo>
                  <a:pt x="0" y="5985889"/>
                </a:lnTo>
                <a:lnTo>
                  <a:pt x="0" y="0"/>
                </a:lnTo>
                <a:close/>
              </a:path>
            </a:pathLst>
          </a:custGeom>
          <a:blipFill>
            <a:blip r:embed="rId7"/>
            <a:stretch>
              <a:fillRect l="0" t="0" r="0" b="0"/>
            </a:stretch>
          </a:blipFill>
        </p:spPr>
      </p:sp>
      <p:sp>
        <p:nvSpPr>
          <p:cNvPr name="TextBox 29" id="29"/>
          <p:cNvSpPr txBox="true"/>
          <p:nvPr/>
        </p:nvSpPr>
        <p:spPr>
          <a:xfrm rot="0">
            <a:off x="275148" y="2770447"/>
            <a:ext cx="6935170" cy="3562374"/>
          </a:xfrm>
          <a:prstGeom prst="rect">
            <a:avLst/>
          </a:prstGeom>
        </p:spPr>
        <p:txBody>
          <a:bodyPr anchor="t" rtlCol="false" tIns="0" lIns="0" bIns="0" rIns="0">
            <a:spAutoFit/>
          </a:bodyPr>
          <a:lstStyle/>
          <a:p>
            <a:pPr algn="l">
              <a:lnSpc>
                <a:spcPts val="4681"/>
              </a:lnSpc>
            </a:pPr>
            <a:r>
              <a:rPr lang="en-US" sz="3343">
                <a:solidFill>
                  <a:srgbClr val="5E17EB"/>
                </a:solidFill>
                <a:latin typeface="Zing Sans Rust"/>
                <a:ea typeface="Zing Sans Rust"/>
                <a:cs typeface="Zing Sans Rust"/>
                <a:sym typeface="Zing Sans Rust"/>
              </a:rPr>
              <a:t>We'll explore how Delta Lake revolutionizes data storag</a:t>
            </a:r>
            <a:r>
              <a:rPr lang="en-US" sz="3343">
                <a:solidFill>
                  <a:srgbClr val="5E17EB"/>
                </a:solidFill>
                <a:latin typeface="Zing Sans Rust"/>
                <a:ea typeface="Zing Sans Rust"/>
                <a:cs typeface="Zing Sans Rust"/>
                <a:sym typeface="Zing Sans Rust"/>
              </a:rPr>
              <a:t>e and management, ensuring ACID transactions and seamless schema evolution within a unified framework. </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8700" y="8474084"/>
            <a:ext cx="4901351" cy="784216"/>
          </a:xfrm>
          <a:custGeom>
            <a:avLst/>
            <a:gdLst/>
            <a:ahLst/>
            <a:cxnLst/>
            <a:rect r="r" b="b" t="t" l="l"/>
            <a:pathLst>
              <a:path h="784216" w="4901351">
                <a:moveTo>
                  <a:pt x="0" y="0"/>
                </a:moveTo>
                <a:lnTo>
                  <a:pt x="4901351" y="0"/>
                </a:lnTo>
                <a:lnTo>
                  <a:pt x="4901351" y="784216"/>
                </a:lnTo>
                <a:lnTo>
                  <a:pt x="0" y="78421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5836634" y="8474084"/>
            <a:ext cx="12451366" cy="784216"/>
            <a:chOff x="0" y="0"/>
            <a:chExt cx="3279372" cy="206543"/>
          </a:xfrm>
        </p:grpSpPr>
        <p:sp>
          <p:nvSpPr>
            <p:cNvPr name="Freeform 4" id="4"/>
            <p:cNvSpPr/>
            <p:nvPr/>
          </p:nvSpPr>
          <p:spPr>
            <a:xfrm flipH="false" flipV="false" rot="0">
              <a:off x="0" y="0"/>
              <a:ext cx="3279372" cy="206543"/>
            </a:xfrm>
            <a:custGeom>
              <a:avLst/>
              <a:gdLst/>
              <a:ahLst/>
              <a:cxnLst/>
              <a:rect r="r" b="b" t="t" l="l"/>
              <a:pathLst>
                <a:path h="206543" w="3279372">
                  <a:moveTo>
                    <a:pt x="0" y="0"/>
                  </a:moveTo>
                  <a:lnTo>
                    <a:pt x="3279372" y="0"/>
                  </a:lnTo>
                  <a:lnTo>
                    <a:pt x="3279372" y="206543"/>
                  </a:lnTo>
                  <a:lnTo>
                    <a:pt x="0" y="206543"/>
                  </a:lnTo>
                  <a:close/>
                </a:path>
              </a:pathLst>
            </a:custGeom>
            <a:solidFill>
              <a:srgbClr val="8CB7E2"/>
            </a:solidFill>
          </p:spPr>
        </p:sp>
        <p:sp>
          <p:nvSpPr>
            <p:cNvPr name="TextBox 5" id="5"/>
            <p:cNvSpPr txBox="true"/>
            <p:nvPr/>
          </p:nvSpPr>
          <p:spPr>
            <a:xfrm>
              <a:off x="0" y="-38100"/>
              <a:ext cx="3279372" cy="244643"/>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14020051" y="7185441"/>
            <a:ext cx="4267949" cy="3016567"/>
            <a:chOff x="0" y="0"/>
            <a:chExt cx="5690599" cy="4022089"/>
          </a:xfrm>
        </p:grpSpPr>
        <p:grpSp>
          <p:nvGrpSpPr>
            <p:cNvPr name="Group 7" id="7"/>
            <p:cNvGrpSpPr/>
            <p:nvPr/>
          </p:nvGrpSpPr>
          <p:grpSpPr>
            <a:xfrm rot="0">
              <a:off x="0" y="2863668"/>
              <a:ext cx="5690599" cy="771803"/>
              <a:chOff x="0" y="0"/>
              <a:chExt cx="3832106" cy="519740"/>
            </a:xfrm>
          </p:grpSpPr>
          <p:sp>
            <p:nvSpPr>
              <p:cNvPr name="Freeform 8" id="8"/>
              <p:cNvSpPr/>
              <p:nvPr/>
            </p:nvSpPr>
            <p:spPr>
              <a:xfrm flipH="false" flipV="false" rot="0">
                <a:off x="0" y="0"/>
                <a:ext cx="3832106" cy="519740"/>
              </a:xfrm>
              <a:custGeom>
                <a:avLst/>
                <a:gdLst/>
                <a:ahLst/>
                <a:cxnLst/>
                <a:rect r="r" b="b" t="t" l="l"/>
                <a:pathLst>
                  <a:path h="519740" w="3832106">
                    <a:moveTo>
                      <a:pt x="0" y="0"/>
                    </a:moveTo>
                    <a:lnTo>
                      <a:pt x="3832106" y="0"/>
                    </a:lnTo>
                    <a:lnTo>
                      <a:pt x="3832106" y="519740"/>
                    </a:lnTo>
                    <a:lnTo>
                      <a:pt x="0" y="519740"/>
                    </a:lnTo>
                    <a:close/>
                  </a:path>
                </a:pathLst>
              </a:custGeom>
              <a:solidFill>
                <a:srgbClr val="FFFFFF"/>
              </a:solidFill>
            </p:spPr>
          </p:sp>
          <p:sp>
            <p:nvSpPr>
              <p:cNvPr name="TextBox 9" id="9"/>
              <p:cNvSpPr txBox="true"/>
              <p:nvPr/>
            </p:nvSpPr>
            <p:spPr>
              <a:xfrm>
                <a:off x="0" y="0"/>
                <a:ext cx="3832106" cy="519740"/>
              </a:xfrm>
              <a:prstGeom prst="rect">
                <a:avLst/>
              </a:prstGeom>
            </p:spPr>
            <p:txBody>
              <a:bodyPr anchor="ctr" rtlCol="false" tIns="50800" lIns="50800" bIns="50800" rIns="50800"/>
              <a:lstStyle/>
              <a:p>
                <a:pPr algn="ctr">
                  <a:lnSpc>
                    <a:spcPts val="2456"/>
                  </a:lnSpc>
                </a:pPr>
              </a:p>
            </p:txBody>
          </p:sp>
        </p:grpSp>
        <p:grpSp>
          <p:nvGrpSpPr>
            <p:cNvPr name="Group 10" id="10"/>
            <p:cNvGrpSpPr>
              <a:grpSpLocks noChangeAspect="true"/>
            </p:cNvGrpSpPr>
            <p:nvPr/>
          </p:nvGrpSpPr>
          <p:grpSpPr>
            <a:xfrm rot="0">
              <a:off x="4086026" y="2187851"/>
              <a:ext cx="1033907" cy="1592400"/>
              <a:chOff x="0" y="0"/>
              <a:chExt cx="6887388" cy="10607802"/>
            </a:xfrm>
          </p:grpSpPr>
          <p:sp>
            <p:nvSpPr>
              <p:cNvPr name="Freeform 11" id="11"/>
              <p:cNvSpPr/>
              <p:nvPr/>
            </p:nvSpPr>
            <p:spPr>
              <a:xfrm flipH="false" flipV="false" rot="0">
                <a:off x="0" y="0"/>
                <a:ext cx="6887337" cy="10607802"/>
              </a:xfrm>
              <a:custGeom>
                <a:avLst/>
                <a:gdLst/>
                <a:ahLst/>
                <a:cxnLst/>
                <a:rect r="r" b="b" t="t" l="l"/>
                <a:pathLst>
                  <a:path h="10607802" w="6887337">
                    <a:moveTo>
                      <a:pt x="285877" y="2921"/>
                    </a:moveTo>
                    <a:lnTo>
                      <a:pt x="6887337" y="627634"/>
                    </a:lnTo>
                    <a:lnTo>
                      <a:pt x="5016500" y="10607802"/>
                    </a:lnTo>
                    <a:lnTo>
                      <a:pt x="0" y="9431528"/>
                    </a:lnTo>
                    <a:lnTo>
                      <a:pt x="255143" y="0"/>
                    </a:lnTo>
                    <a:lnTo>
                      <a:pt x="286004" y="2921"/>
                    </a:lnTo>
                    <a:moveTo>
                      <a:pt x="280543" y="60579"/>
                    </a:moveTo>
                    <a:lnTo>
                      <a:pt x="283210" y="31750"/>
                    </a:lnTo>
                    <a:lnTo>
                      <a:pt x="312166" y="32512"/>
                    </a:lnTo>
                    <a:lnTo>
                      <a:pt x="58547" y="9409430"/>
                    </a:lnTo>
                    <a:lnTo>
                      <a:pt x="29591" y="9408668"/>
                    </a:lnTo>
                    <a:lnTo>
                      <a:pt x="36195" y="9380475"/>
                    </a:lnTo>
                    <a:lnTo>
                      <a:pt x="5000244" y="10544556"/>
                    </a:lnTo>
                    <a:lnTo>
                      <a:pt x="4993640" y="10572750"/>
                    </a:lnTo>
                    <a:lnTo>
                      <a:pt x="4965192" y="10567416"/>
                    </a:lnTo>
                    <a:lnTo>
                      <a:pt x="6824726" y="648208"/>
                    </a:lnTo>
                    <a:lnTo>
                      <a:pt x="6853174" y="653542"/>
                    </a:lnTo>
                    <a:lnTo>
                      <a:pt x="6850507" y="682371"/>
                    </a:lnTo>
                    <a:lnTo>
                      <a:pt x="280416" y="60579"/>
                    </a:lnTo>
                    <a:close/>
                  </a:path>
                </a:pathLst>
              </a:custGeom>
              <a:solidFill>
                <a:srgbClr val="FEA106"/>
              </a:solidFill>
            </p:spPr>
          </p:sp>
        </p:grpSp>
        <p:grpSp>
          <p:nvGrpSpPr>
            <p:cNvPr name="Group 12" id="12"/>
            <p:cNvGrpSpPr>
              <a:grpSpLocks noChangeAspect="true"/>
            </p:cNvGrpSpPr>
            <p:nvPr/>
          </p:nvGrpSpPr>
          <p:grpSpPr>
            <a:xfrm rot="0">
              <a:off x="3933206" y="2286560"/>
              <a:ext cx="1084288" cy="1735529"/>
              <a:chOff x="0" y="0"/>
              <a:chExt cx="6606921" cy="10575138"/>
            </a:xfrm>
          </p:grpSpPr>
          <p:sp>
            <p:nvSpPr>
              <p:cNvPr name="Freeform 13" id="13"/>
              <p:cNvSpPr/>
              <p:nvPr/>
            </p:nvSpPr>
            <p:spPr>
              <a:xfrm flipH="false" flipV="false" rot="0">
                <a:off x="0" y="0"/>
                <a:ext cx="6606921" cy="10575163"/>
              </a:xfrm>
              <a:custGeom>
                <a:avLst/>
                <a:gdLst/>
                <a:ahLst/>
                <a:cxnLst/>
                <a:rect r="r" b="b" t="t" l="l"/>
                <a:pathLst>
                  <a:path h="10575163" w="6606921">
                    <a:moveTo>
                      <a:pt x="5461" y="0"/>
                    </a:moveTo>
                    <a:lnTo>
                      <a:pt x="6606921" y="624713"/>
                    </a:lnTo>
                    <a:lnTo>
                      <a:pt x="4741672" y="10575163"/>
                    </a:lnTo>
                    <a:lnTo>
                      <a:pt x="4684776" y="10564495"/>
                    </a:lnTo>
                    <a:lnTo>
                      <a:pt x="6544183" y="645287"/>
                    </a:lnTo>
                    <a:lnTo>
                      <a:pt x="6572631" y="650621"/>
                    </a:lnTo>
                    <a:lnTo>
                      <a:pt x="6569963" y="679450"/>
                    </a:lnTo>
                    <a:lnTo>
                      <a:pt x="0" y="57658"/>
                    </a:lnTo>
                    <a:close/>
                  </a:path>
                </a:pathLst>
              </a:custGeom>
              <a:solidFill>
                <a:srgbClr val="FE5006"/>
              </a:solidFill>
            </p:spPr>
          </p:sp>
        </p:grpSp>
        <p:grpSp>
          <p:nvGrpSpPr>
            <p:cNvPr name="Group 14" id="14"/>
            <p:cNvGrpSpPr>
              <a:grpSpLocks noChangeAspect="true"/>
            </p:cNvGrpSpPr>
            <p:nvPr/>
          </p:nvGrpSpPr>
          <p:grpSpPr>
            <a:xfrm rot="0">
              <a:off x="3774985" y="2136779"/>
              <a:ext cx="1238784" cy="1694544"/>
              <a:chOff x="0" y="0"/>
              <a:chExt cx="9946386" cy="13605751"/>
            </a:xfrm>
          </p:grpSpPr>
          <p:sp>
            <p:nvSpPr>
              <p:cNvPr name="Freeform 15" id="15"/>
              <p:cNvSpPr/>
              <p:nvPr/>
            </p:nvSpPr>
            <p:spPr>
              <a:xfrm flipH="false" flipV="false" rot="0">
                <a:off x="0" y="0"/>
                <a:ext cx="9946386" cy="13605763"/>
              </a:xfrm>
              <a:custGeom>
                <a:avLst/>
                <a:gdLst/>
                <a:ahLst/>
                <a:cxnLst/>
                <a:rect r="r" b="b" t="t" l="l"/>
                <a:pathLst>
                  <a:path h="13605763" w="9946386">
                    <a:moveTo>
                      <a:pt x="9327007" y="0"/>
                    </a:moveTo>
                    <a:lnTo>
                      <a:pt x="0" y="1340993"/>
                    </a:lnTo>
                    <a:lnTo>
                      <a:pt x="2675001" y="13605763"/>
                    </a:lnTo>
                    <a:lnTo>
                      <a:pt x="9946386" y="13494511"/>
                    </a:lnTo>
                    <a:lnTo>
                      <a:pt x="9327007" y="0"/>
                    </a:lnTo>
                    <a:close/>
                  </a:path>
                </a:pathLst>
              </a:custGeom>
              <a:blipFill>
                <a:blip r:embed="rId4"/>
                <a:stretch>
                  <a:fillRect l="-18395" t="0" r="-18395" b="0"/>
                </a:stretch>
              </a:blipFill>
            </p:spPr>
          </p:sp>
        </p:grpSp>
        <p:sp>
          <p:nvSpPr>
            <p:cNvPr name="Freeform 16" id="16"/>
            <p:cNvSpPr/>
            <p:nvPr/>
          </p:nvSpPr>
          <p:spPr>
            <a:xfrm flipH="false" flipV="false" rot="0">
              <a:off x="2439248" y="3047996"/>
              <a:ext cx="1335737" cy="412965"/>
            </a:xfrm>
            <a:custGeom>
              <a:avLst/>
              <a:gdLst/>
              <a:ahLst/>
              <a:cxnLst/>
              <a:rect r="r" b="b" t="t" l="l"/>
              <a:pathLst>
                <a:path h="412965" w="1335737">
                  <a:moveTo>
                    <a:pt x="0" y="0"/>
                  </a:moveTo>
                  <a:lnTo>
                    <a:pt x="1335737" y="0"/>
                  </a:lnTo>
                  <a:lnTo>
                    <a:pt x="1335737" y="412966"/>
                  </a:lnTo>
                  <a:lnTo>
                    <a:pt x="0" y="412966"/>
                  </a:lnTo>
                  <a:lnTo>
                    <a:pt x="0" y="0"/>
                  </a:lnTo>
                  <a:close/>
                </a:path>
              </a:pathLst>
            </a:custGeom>
            <a:blipFill>
              <a:blip r:embed="rId5"/>
              <a:stretch>
                <a:fillRect l="0" t="0" r="0" b="0"/>
              </a:stretch>
            </a:blipFill>
          </p:spPr>
        </p:sp>
        <p:sp>
          <p:nvSpPr>
            <p:cNvPr name="TextBox 17" id="17"/>
            <p:cNvSpPr txBox="true"/>
            <p:nvPr/>
          </p:nvSpPr>
          <p:spPr>
            <a:xfrm rot="0">
              <a:off x="287555" y="360875"/>
              <a:ext cx="1338353" cy="195597"/>
            </a:xfrm>
            <a:prstGeom prst="rect">
              <a:avLst/>
            </a:prstGeom>
          </p:spPr>
          <p:txBody>
            <a:bodyPr anchor="t" rtlCol="false" tIns="0" lIns="0" bIns="0" rIns="0">
              <a:spAutoFit/>
            </a:bodyPr>
            <a:lstStyle/>
            <a:p>
              <a:pPr algn="ctr">
                <a:lnSpc>
                  <a:spcPts val="1058"/>
                </a:lnSpc>
              </a:pPr>
            </a:p>
          </p:txBody>
        </p:sp>
        <p:sp>
          <p:nvSpPr>
            <p:cNvPr name="TextBox 18" id="18"/>
            <p:cNvSpPr txBox="true"/>
            <p:nvPr/>
          </p:nvSpPr>
          <p:spPr>
            <a:xfrm rot="0">
              <a:off x="482596" y="38100"/>
              <a:ext cx="4820910" cy="523137"/>
            </a:xfrm>
            <a:prstGeom prst="rect">
              <a:avLst/>
            </a:prstGeom>
          </p:spPr>
          <p:txBody>
            <a:bodyPr anchor="t" rtlCol="false" tIns="0" lIns="0" bIns="0" rIns="0">
              <a:spAutoFit/>
            </a:bodyPr>
            <a:lstStyle/>
            <a:p>
              <a:pPr algn="ctr">
                <a:lnSpc>
                  <a:spcPts val="2948"/>
                </a:lnSpc>
              </a:pPr>
            </a:p>
          </p:txBody>
        </p:sp>
        <p:sp>
          <p:nvSpPr>
            <p:cNvPr name="TextBox 19" id="19"/>
            <p:cNvSpPr txBox="true"/>
            <p:nvPr/>
          </p:nvSpPr>
          <p:spPr>
            <a:xfrm rot="0">
              <a:off x="387457" y="2368490"/>
              <a:ext cx="3387527" cy="433780"/>
            </a:xfrm>
            <a:prstGeom prst="rect">
              <a:avLst/>
            </a:prstGeom>
          </p:spPr>
          <p:txBody>
            <a:bodyPr anchor="t" rtlCol="false" tIns="0" lIns="0" bIns="0" rIns="0">
              <a:spAutoFit/>
            </a:bodyPr>
            <a:lstStyle/>
            <a:p>
              <a:pPr algn="just">
                <a:lnSpc>
                  <a:spcPts val="2571"/>
                </a:lnSpc>
              </a:pPr>
              <a:r>
                <a:rPr lang="en-US" b="true" sz="2143">
                  <a:solidFill>
                    <a:srgbClr val="FFFFFF"/>
                  </a:solidFill>
                  <a:latin typeface="Montserrat Bold"/>
                  <a:ea typeface="Montserrat Bold"/>
                  <a:cs typeface="Montserrat Bold"/>
                  <a:sym typeface="Montserrat Bold"/>
                </a:rPr>
                <a:t>Dr Sachin Saxena</a:t>
              </a:r>
            </a:p>
          </p:txBody>
        </p:sp>
        <p:sp>
          <p:nvSpPr>
            <p:cNvPr name="TextBox 20" id="20"/>
            <p:cNvSpPr txBox="true"/>
            <p:nvPr/>
          </p:nvSpPr>
          <p:spPr>
            <a:xfrm rot="0">
              <a:off x="520840" y="3053633"/>
              <a:ext cx="1845229" cy="407329"/>
            </a:xfrm>
            <a:prstGeom prst="rect">
              <a:avLst/>
            </a:prstGeom>
          </p:spPr>
          <p:txBody>
            <a:bodyPr anchor="t" rtlCol="false" tIns="0" lIns="0" bIns="0" rIns="0">
              <a:spAutoFit/>
            </a:bodyPr>
            <a:lstStyle/>
            <a:p>
              <a:pPr algn="just">
                <a:lnSpc>
                  <a:spcPts val="2414"/>
                </a:lnSpc>
              </a:pPr>
              <a:r>
                <a:rPr lang="en-US" b="true" sz="2012">
                  <a:solidFill>
                    <a:srgbClr val="000000"/>
                  </a:solidFill>
                  <a:latin typeface="Montserrat Bold"/>
                  <a:ea typeface="Montserrat Bold"/>
                  <a:cs typeface="Montserrat Bold"/>
                  <a:sym typeface="Montserrat Bold"/>
                </a:rPr>
                <a:t>Follow on</a:t>
              </a:r>
            </a:p>
          </p:txBody>
        </p:sp>
      </p:grpSp>
      <p:sp>
        <p:nvSpPr>
          <p:cNvPr name="Freeform 21" id="21"/>
          <p:cNvSpPr/>
          <p:nvPr/>
        </p:nvSpPr>
        <p:spPr>
          <a:xfrm flipH="false" flipV="false" rot="0">
            <a:off x="13505690" y="315143"/>
            <a:ext cx="4581320" cy="2880505"/>
          </a:xfrm>
          <a:custGeom>
            <a:avLst/>
            <a:gdLst/>
            <a:ahLst/>
            <a:cxnLst/>
            <a:rect r="r" b="b" t="t" l="l"/>
            <a:pathLst>
              <a:path h="2880505" w="4581320">
                <a:moveTo>
                  <a:pt x="0" y="0"/>
                </a:moveTo>
                <a:lnTo>
                  <a:pt x="4581320" y="0"/>
                </a:lnTo>
                <a:lnTo>
                  <a:pt x="4581320" y="2880505"/>
                </a:lnTo>
                <a:lnTo>
                  <a:pt x="0" y="288050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22" id="22"/>
          <p:cNvSpPr txBox="true"/>
          <p:nvPr/>
        </p:nvSpPr>
        <p:spPr>
          <a:xfrm rot="0">
            <a:off x="1028700" y="914400"/>
            <a:ext cx="2924745" cy="750588"/>
          </a:xfrm>
          <a:prstGeom prst="rect">
            <a:avLst/>
          </a:prstGeom>
        </p:spPr>
        <p:txBody>
          <a:bodyPr anchor="t" rtlCol="false" tIns="0" lIns="0" bIns="0" rIns="0">
            <a:spAutoFit/>
          </a:bodyPr>
          <a:lstStyle/>
          <a:p>
            <a:pPr algn="ctr">
              <a:lnSpc>
                <a:spcPts val="5880"/>
              </a:lnSpc>
            </a:pPr>
            <a:r>
              <a:rPr lang="en-US" sz="4200">
                <a:solidFill>
                  <a:srgbClr val="000000"/>
                </a:solidFill>
                <a:latin typeface="Sailors"/>
                <a:ea typeface="Sailors"/>
                <a:cs typeface="Sailors"/>
                <a:sym typeface="Sailors"/>
              </a:rPr>
              <a:t>De</a:t>
            </a:r>
            <a:r>
              <a:rPr lang="en-US" sz="4200">
                <a:solidFill>
                  <a:srgbClr val="000000"/>
                </a:solidFill>
                <a:latin typeface="Sailors"/>
                <a:ea typeface="Sailors"/>
                <a:cs typeface="Sailors"/>
                <a:sym typeface="Sailors"/>
              </a:rPr>
              <a:t>lta Lake:</a:t>
            </a:r>
          </a:p>
        </p:txBody>
      </p:sp>
      <p:sp>
        <p:nvSpPr>
          <p:cNvPr name="TextBox 23" id="23"/>
          <p:cNvSpPr txBox="true"/>
          <p:nvPr/>
        </p:nvSpPr>
        <p:spPr>
          <a:xfrm rot="0">
            <a:off x="554630" y="1641096"/>
            <a:ext cx="4901351" cy="750588"/>
          </a:xfrm>
          <a:prstGeom prst="rect">
            <a:avLst/>
          </a:prstGeom>
        </p:spPr>
        <p:txBody>
          <a:bodyPr anchor="t" rtlCol="false" tIns="0" lIns="0" bIns="0" rIns="0">
            <a:spAutoFit/>
          </a:bodyPr>
          <a:lstStyle/>
          <a:p>
            <a:pPr algn="ctr">
              <a:lnSpc>
                <a:spcPts val="5880"/>
              </a:lnSpc>
            </a:pPr>
          </a:p>
        </p:txBody>
      </p:sp>
      <p:sp>
        <p:nvSpPr>
          <p:cNvPr name="TextBox 24" id="24"/>
          <p:cNvSpPr txBox="true"/>
          <p:nvPr/>
        </p:nvSpPr>
        <p:spPr>
          <a:xfrm rot="0">
            <a:off x="899480" y="2344059"/>
            <a:ext cx="12033909" cy="3604027"/>
          </a:xfrm>
          <a:prstGeom prst="rect">
            <a:avLst/>
          </a:prstGeom>
        </p:spPr>
        <p:txBody>
          <a:bodyPr anchor="t" rtlCol="false" tIns="0" lIns="0" bIns="0" rIns="0">
            <a:spAutoFit/>
          </a:bodyPr>
          <a:lstStyle/>
          <a:p>
            <a:pPr algn="l" marL="552551" indent="-276275" lvl="1">
              <a:lnSpc>
                <a:spcPts val="3583"/>
              </a:lnSpc>
              <a:buFont typeface="Arial"/>
              <a:buChar char="•"/>
            </a:pPr>
            <a:r>
              <a:rPr lang="en-US" b="true" sz="2559">
                <a:solidFill>
                  <a:srgbClr val="000000"/>
                </a:solidFill>
                <a:latin typeface="DM Sans Bold"/>
                <a:ea typeface="DM Sans Bold"/>
                <a:cs typeface="DM Sans Bold"/>
                <a:sym typeface="DM Sans Bold"/>
              </a:rPr>
              <a:t>One of the foundational technologies provided by the Databricks Lakehouse Platform is an open-source, file-based storage format that brings reliability to data lakes.</a:t>
            </a:r>
            <a:r>
              <a:rPr lang="en-US" b="true" sz="2559">
                <a:solidFill>
                  <a:srgbClr val="000000"/>
                </a:solidFill>
                <a:latin typeface="DM Sans Bold"/>
                <a:ea typeface="DM Sans Bold"/>
                <a:cs typeface="DM Sans Bold"/>
                <a:sym typeface="DM Sans Bold"/>
              </a:rPr>
              <a:t> </a:t>
            </a:r>
          </a:p>
          <a:p>
            <a:pPr algn="l">
              <a:lnSpc>
                <a:spcPts val="3583"/>
              </a:lnSpc>
            </a:pPr>
          </a:p>
          <a:p>
            <a:pPr algn="l" marL="552551" indent="-276275" lvl="1">
              <a:lnSpc>
                <a:spcPts val="3583"/>
              </a:lnSpc>
              <a:buFont typeface="Arial"/>
              <a:buChar char="•"/>
            </a:pPr>
            <a:r>
              <a:rPr lang="en-US" b="true" sz="2559">
                <a:solidFill>
                  <a:srgbClr val="000000"/>
                </a:solidFill>
                <a:latin typeface="DM Sans Bold"/>
                <a:ea typeface="DM Sans Bold"/>
                <a:cs typeface="DM Sans Bold"/>
                <a:sym typeface="DM Sans Bold"/>
              </a:rPr>
              <a:t>Delta Lake is an open source technology that extends Parquet data files with a fil</a:t>
            </a:r>
            <a:r>
              <a:rPr lang="en-US" b="true" sz="2559">
                <a:solidFill>
                  <a:srgbClr val="000000"/>
                </a:solidFill>
                <a:latin typeface="DM Sans Bold"/>
                <a:ea typeface="DM Sans Bold"/>
                <a:cs typeface="DM Sans Bold"/>
                <a:sym typeface="DM Sans Bold"/>
              </a:rPr>
              <a:t>e-based transaction log for ACID transactions that brings reliability to data lakes.</a:t>
            </a:r>
          </a:p>
          <a:p>
            <a:pPr algn="l">
              <a:lnSpc>
                <a:spcPts val="3583"/>
              </a:lnSpc>
            </a:pPr>
          </a:p>
        </p:txBody>
      </p:sp>
      <p:sp>
        <p:nvSpPr>
          <p:cNvPr name="TextBox 25" id="25"/>
          <p:cNvSpPr txBox="true"/>
          <p:nvPr/>
        </p:nvSpPr>
        <p:spPr>
          <a:xfrm rot="0">
            <a:off x="1028700" y="6256517"/>
            <a:ext cx="16547006" cy="2217567"/>
          </a:xfrm>
          <a:prstGeom prst="rect">
            <a:avLst/>
          </a:prstGeom>
        </p:spPr>
        <p:txBody>
          <a:bodyPr anchor="t" rtlCol="false" tIns="0" lIns="0" bIns="0" rIns="0">
            <a:spAutoFit/>
          </a:bodyPr>
          <a:lstStyle/>
          <a:p>
            <a:pPr algn="ctr">
              <a:lnSpc>
                <a:spcPts val="5837"/>
              </a:lnSpc>
            </a:pPr>
            <a:r>
              <a:rPr lang="en-US" sz="5165">
                <a:solidFill>
                  <a:srgbClr val="102F76"/>
                </a:solidFill>
                <a:latin typeface="Maragsa"/>
                <a:ea typeface="Maragsa"/>
                <a:cs typeface="Maragsa"/>
                <a:sym typeface="Maragsa"/>
              </a:rPr>
              <a:t>ADLS != Database, in RDBMS there is called ACID Properties which is not available in ADLS. </a:t>
            </a:r>
          </a:p>
          <a:p>
            <a:pPr algn="ctr">
              <a:lnSpc>
                <a:spcPts val="5837"/>
              </a:lnSpc>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3386649" y="244484"/>
            <a:ext cx="4901351" cy="784216"/>
          </a:xfrm>
          <a:custGeom>
            <a:avLst/>
            <a:gdLst/>
            <a:ahLst/>
            <a:cxnLst/>
            <a:rect r="r" b="b" t="t" l="l"/>
            <a:pathLst>
              <a:path h="784216" w="4901351">
                <a:moveTo>
                  <a:pt x="0" y="0"/>
                </a:moveTo>
                <a:lnTo>
                  <a:pt x="4901351" y="0"/>
                </a:lnTo>
                <a:lnTo>
                  <a:pt x="4901351" y="784216"/>
                </a:lnTo>
                <a:lnTo>
                  <a:pt x="0" y="78421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0" y="9502784"/>
            <a:ext cx="19217279" cy="784216"/>
            <a:chOff x="0" y="0"/>
            <a:chExt cx="5061341" cy="206543"/>
          </a:xfrm>
        </p:grpSpPr>
        <p:sp>
          <p:nvSpPr>
            <p:cNvPr name="Freeform 4" id="4"/>
            <p:cNvSpPr/>
            <p:nvPr/>
          </p:nvSpPr>
          <p:spPr>
            <a:xfrm flipH="false" flipV="false" rot="0">
              <a:off x="0" y="0"/>
              <a:ext cx="5061341" cy="206543"/>
            </a:xfrm>
            <a:custGeom>
              <a:avLst/>
              <a:gdLst/>
              <a:ahLst/>
              <a:cxnLst/>
              <a:rect r="r" b="b" t="t" l="l"/>
              <a:pathLst>
                <a:path h="206543" w="5061341">
                  <a:moveTo>
                    <a:pt x="0" y="0"/>
                  </a:moveTo>
                  <a:lnTo>
                    <a:pt x="5061341" y="0"/>
                  </a:lnTo>
                  <a:lnTo>
                    <a:pt x="5061341" y="206543"/>
                  </a:lnTo>
                  <a:lnTo>
                    <a:pt x="0" y="206543"/>
                  </a:lnTo>
                  <a:close/>
                </a:path>
              </a:pathLst>
            </a:custGeom>
            <a:solidFill>
              <a:srgbClr val="8CB7E2"/>
            </a:solidFill>
          </p:spPr>
        </p:sp>
        <p:sp>
          <p:nvSpPr>
            <p:cNvPr name="TextBox 5" id="5"/>
            <p:cNvSpPr txBox="true"/>
            <p:nvPr/>
          </p:nvSpPr>
          <p:spPr>
            <a:xfrm>
              <a:off x="0" y="-38100"/>
              <a:ext cx="5061341" cy="244643"/>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14020051" y="7750017"/>
            <a:ext cx="4267949" cy="3016567"/>
            <a:chOff x="0" y="0"/>
            <a:chExt cx="5690599" cy="4022089"/>
          </a:xfrm>
        </p:grpSpPr>
        <p:grpSp>
          <p:nvGrpSpPr>
            <p:cNvPr name="Group 7" id="7"/>
            <p:cNvGrpSpPr/>
            <p:nvPr/>
          </p:nvGrpSpPr>
          <p:grpSpPr>
            <a:xfrm rot="0">
              <a:off x="0" y="2863668"/>
              <a:ext cx="5690599" cy="771803"/>
              <a:chOff x="0" y="0"/>
              <a:chExt cx="3832106" cy="519740"/>
            </a:xfrm>
          </p:grpSpPr>
          <p:sp>
            <p:nvSpPr>
              <p:cNvPr name="Freeform 8" id="8"/>
              <p:cNvSpPr/>
              <p:nvPr/>
            </p:nvSpPr>
            <p:spPr>
              <a:xfrm flipH="false" flipV="false" rot="0">
                <a:off x="0" y="0"/>
                <a:ext cx="3832106" cy="519740"/>
              </a:xfrm>
              <a:custGeom>
                <a:avLst/>
                <a:gdLst/>
                <a:ahLst/>
                <a:cxnLst/>
                <a:rect r="r" b="b" t="t" l="l"/>
                <a:pathLst>
                  <a:path h="519740" w="3832106">
                    <a:moveTo>
                      <a:pt x="0" y="0"/>
                    </a:moveTo>
                    <a:lnTo>
                      <a:pt x="3832106" y="0"/>
                    </a:lnTo>
                    <a:lnTo>
                      <a:pt x="3832106" y="519740"/>
                    </a:lnTo>
                    <a:lnTo>
                      <a:pt x="0" y="519740"/>
                    </a:lnTo>
                    <a:close/>
                  </a:path>
                </a:pathLst>
              </a:custGeom>
              <a:solidFill>
                <a:srgbClr val="FFFFFF"/>
              </a:solidFill>
            </p:spPr>
          </p:sp>
          <p:sp>
            <p:nvSpPr>
              <p:cNvPr name="TextBox 9" id="9"/>
              <p:cNvSpPr txBox="true"/>
              <p:nvPr/>
            </p:nvSpPr>
            <p:spPr>
              <a:xfrm>
                <a:off x="0" y="0"/>
                <a:ext cx="3832106" cy="519740"/>
              </a:xfrm>
              <a:prstGeom prst="rect">
                <a:avLst/>
              </a:prstGeom>
            </p:spPr>
            <p:txBody>
              <a:bodyPr anchor="ctr" rtlCol="false" tIns="50800" lIns="50800" bIns="50800" rIns="50800"/>
              <a:lstStyle/>
              <a:p>
                <a:pPr algn="ctr">
                  <a:lnSpc>
                    <a:spcPts val="2456"/>
                  </a:lnSpc>
                </a:pPr>
              </a:p>
            </p:txBody>
          </p:sp>
        </p:grpSp>
        <p:grpSp>
          <p:nvGrpSpPr>
            <p:cNvPr name="Group 10" id="10"/>
            <p:cNvGrpSpPr>
              <a:grpSpLocks noChangeAspect="true"/>
            </p:cNvGrpSpPr>
            <p:nvPr/>
          </p:nvGrpSpPr>
          <p:grpSpPr>
            <a:xfrm rot="0">
              <a:off x="4086026" y="2187851"/>
              <a:ext cx="1033907" cy="1592400"/>
              <a:chOff x="0" y="0"/>
              <a:chExt cx="6887388" cy="10607802"/>
            </a:xfrm>
          </p:grpSpPr>
          <p:sp>
            <p:nvSpPr>
              <p:cNvPr name="Freeform 11" id="11"/>
              <p:cNvSpPr/>
              <p:nvPr/>
            </p:nvSpPr>
            <p:spPr>
              <a:xfrm flipH="false" flipV="false" rot="0">
                <a:off x="0" y="0"/>
                <a:ext cx="6887337" cy="10607802"/>
              </a:xfrm>
              <a:custGeom>
                <a:avLst/>
                <a:gdLst/>
                <a:ahLst/>
                <a:cxnLst/>
                <a:rect r="r" b="b" t="t" l="l"/>
                <a:pathLst>
                  <a:path h="10607802" w="6887337">
                    <a:moveTo>
                      <a:pt x="285877" y="2921"/>
                    </a:moveTo>
                    <a:lnTo>
                      <a:pt x="6887337" y="627634"/>
                    </a:lnTo>
                    <a:lnTo>
                      <a:pt x="5016500" y="10607802"/>
                    </a:lnTo>
                    <a:lnTo>
                      <a:pt x="0" y="9431528"/>
                    </a:lnTo>
                    <a:lnTo>
                      <a:pt x="255143" y="0"/>
                    </a:lnTo>
                    <a:lnTo>
                      <a:pt x="286004" y="2921"/>
                    </a:lnTo>
                    <a:moveTo>
                      <a:pt x="280543" y="60579"/>
                    </a:moveTo>
                    <a:lnTo>
                      <a:pt x="283210" y="31750"/>
                    </a:lnTo>
                    <a:lnTo>
                      <a:pt x="312166" y="32512"/>
                    </a:lnTo>
                    <a:lnTo>
                      <a:pt x="58547" y="9409430"/>
                    </a:lnTo>
                    <a:lnTo>
                      <a:pt x="29591" y="9408668"/>
                    </a:lnTo>
                    <a:lnTo>
                      <a:pt x="36195" y="9380475"/>
                    </a:lnTo>
                    <a:lnTo>
                      <a:pt x="5000244" y="10544556"/>
                    </a:lnTo>
                    <a:lnTo>
                      <a:pt x="4993640" y="10572750"/>
                    </a:lnTo>
                    <a:lnTo>
                      <a:pt x="4965192" y="10567416"/>
                    </a:lnTo>
                    <a:lnTo>
                      <a:pt x="6824726" y="648208"/>
                    </a:lnTo>
                    <a:lnTo>
                      <a:pt x="6853174" y="653542"/>
                    </a:lnTo>
                    <a:lnTo>
                      <a:pt x="6850507" y="682371"/>
                    </a:lnTo>
                    <a:lnTo>
                      <a:pt x="280416" y="60579"/>
                    </a:lnTo>
                    <a:close/>
                  </a:path>
                </a:pathLst>
              </a:custGeom>
              <a:solidFill>
                <a:srgbClr val="FEA106"/>
              </a:solidFill>
            </p:spPr>
          </p:sp>
        </p:grpSp>
        <p:grpSp>
          <p:nvGrpSpPr>
            <p:cNvPr name="Group 12" id="12"/>
            <p:cNvGrpSpPr>
              <a:grpSpLocks noChangeAspect="true"/>
            </p:cNvGrpSpPr>
            <p:nvPr/>
          </p:nvGrpSpPr>
          <p:grpSpPr>
            <a:xfrm rot="0">
              <a:off x="3933206" y="2286560"/>
              <a:ext cx="1084288" cy="1735529"/>
              <a:chOff x="0" y="0"/>
              <a:chExt cx="6606921" cy="10575138"/>
            </a:xfrm>
          </p:grpSpPr>
          <p:sp>
            <p:nvSpPr>
              <p:cNvPr name="Freeform 13" id="13"/>
              <p:cNvSpPr/>
              <p:nvPr/>
            </p:nvSpPr>
            <p:spPr>
              <a:xfrm flipH="false" flipV="false" rot="0">
                <a:off x="0" y="0"/>
                <a:ext cx="6606921" cy="10575163"/>
              </a:xfrm>
              <a:custGeom>
                <a:avLst/>
                <a:gdLst/>
                <a:ahLst/>
                <a:cxnLst/>
                <a:rect r="r" b="b" t="t" l="l"/>
                <a:pathLst>
                  <a:path h="10575163" w="6606921">
                    <a:moveTo>
                      <a:pt x="5461" y="0"/>
                    </a:moveTo>
                    <a:lnTo>
                      <a:pt x="6606921" y="624713"/>
                    </a:lnTo>
                    <a:lnTo>
                      <a:pt x="4741672" y="10575163"/>
                    </a:lnTo>
                    <a:lnTo>
                      <a:pt x="4684776" y="10564495"/>
                    </a:lnTo>
                    <a:lnTo>
                      <a:pt x="6544183" y="645287"/>
                    </a:lnTo>
                    <a:lnTo>
                      <a:pt x="6572631" y="650621"/>
                    </a:lnTo>
                    <a:lnTo>
                      <a:pt x="6569963" y="679450"/>
                    </a:lnTo>
                    <a:lnTo>
                      <a:pt x="0" y="57658"/>
                    </a:lnTo>
                    <a:close/>
                  </a:path>
                </a:pathLst>
              </a:custGeom>
              <a:solidFill>
                <a:srgbClr val="FE5006"/>
              </a:solidFill>
            </p:spPr>
          </p:sp>
        </p:grpSp>
        <p:grpSp>
          <p:nvGrpSpPr>
            <p:cNvPr name="Group 14" id="14"/>
            <p:cNvGrpSpPr>
              <a:grpSpLocks noChangeAspect="true"/>
            </p:cNvGrpSpPr>
            <p:nvPr/>
          </p:nvGrpSpPr>
          <p:grpSpPr>
            <a:xfrm rot="0">
              <a:off x="3774985" y="2136779"/>
              <a:ext cx="1238784" cy="1694544"/>
              <a:chOff x="0" y="0"/>
              <a:chExt cx="9946386" cy="13605751"/>
            </a:xfrm>
          </p:grpSpPr>
          <p:sp>
            <p:nvSpPr>
              <p:cNvPr name="Freeform 15" id="15"/>
              <p:cNvSpPr/>
              <p:nvPr/>
            </p:nvSpPr>
            <p:spPr>
              <a:xfrm flipH="false" flipV="false" rot="0">
                <a:off x="0" y="0"/>
                <a:ext cx="9946386" cy="13605763"/>
              </a:xfrm>
              <a:custGeom>
                <a:avLst/>
                <a:gdLst/>
                <a:ahLst/>
                <a:cxnLst/>
                <a:rect r="r" b="b" t="t" l="l"/>
                <a:pathLst>
                  <a:path h="13605763" w="9946386">
                    <a:moveTo>
                      <a:pt x="9327007" y="0"/>
                    </a:moveTo>
                    <a:lnTo>
                      <a:pt x="0" y="1340993"/>
                    </a:lnTo>
                    <a:lnTo>
                      <a:pt x="2675001" y="13605763"/>
                    </a:lnTo>
                    <a:lnTo>
                      <a:pt x="9946386" y="13494511"/>
                    </a:lnTo>
                    <a:lnTo>
                      <a:pt x="9327007" y="0"/>
                    </a:lnTo>
                    <a:close/>
                  </a:path>
                </a:pathLst>
              </a:custGeom>
              <a:blipFill>
                <a:blip r:embed="rId4"/>
                <a:stretch>
                  <a:fillRect l="-18395" t="0" r="-18395" b="0"/>
                </a:stretch>
              </a:blipFill>
            </p:spPr>
          </p:sp>
        </p:grpSp>
        <p:sp>
          <p:nvSpPr>
            <p:cNvPr name="Freeform 16" id="16"/>
            <p:cNvSpPr/>
            <p:nvPr/>
          </p:nvSpPr>
          <p:spPr>
            <a:xfrm flipH="false" flipV="false" rot="0">
              <a:off x="2439248" y="3047996"/>
              <a:ext cx="1335737" cy="412965"/>
            </a:xfrm>
            <a:custGeom>
              <a:avLst/>
              <a:gdLst/>
              <a:ahLst/>
              <a:cxnLst/>
              <a:rect r="r" b="b" t="t" l="l"/>
              <a:pathLst>
                <a:path h="412965" w="1335737">
                  <a:moveTo>
                    <a:pt x="0" y="0"/>
                  </a:moveTo>
                  <a:lnTo>
                    <a:pt x="1335737" y="0"/>
                  </a:lnTo>
                  <a:lnTo>
                    <a:pt x="1335737" y="412966"/>
                  </a:lnTo>
                  <a:lnTo>
                    <a:pt x="0" y="412966"/>
                  </a:lnTo>
                  <a:lnTo>
                    <a:pt x="0" y="0"/>
                  </a:lnTo>
                  <a:close/>
                </a:path>
              </a:pathLst>
            </a:custGeom>
            <a:blipFill>
              <a:blip r:embed="rId5"/>
              <a:stretch>
                <a:fillRect l="0" t="0" r="0" b="0"/>
              </a:stretch>
            </a:blipFill>
          </p:spPr>
        </p:sp>
        <p:sp>
          <p:nvSpPr>
            <p:cNvPr name="TextBox 17" id="17"/>
            <p:cNvSpPr txBox="true"/>
            <p:nvPr/>
          </p:nvSpPr>
          <p:spPr>
            <a:xfrm rot="0">
              <a:off x="287555" y="360875"/>
              <a:ext cx="1338353" cy="195597"/>
            </a:xfrm>
            <a:prstGeom prst="rect">
              <a:avLst/>
            </a:prstGeom>
          </p:spPr>
          <p:txBody>
            <a:bodyPr anchor="t" rtlCol="false" tIns="0" lIns="0" bIns="0" rIns="0">
              <a:spAutoFit/>
            </a:bodyPr>
            <a:lstStyle/>
            <a:p>
              <a:pPr algn="ctr">
                <a:lnSpc>
                  <a:spcPts val="1058"/>
                </a:lnSpc>
              </a:pPr>
            </a:p>
          </p:txBody>
        </p:sp>
        <p:sp>
          <p:nvSpPr>
            <p:cNvPr name="TextBox 18" id="18"/>
            <p:cNvSpPr txBox="true"/>
            <p:nvPr/>
          </p:nvSpPr>
          <p:spPr>
            <a:xfrm rot="0">
              <a:off x="482596" y="38100"/>
              <a:ext cx="4820910" cy="523137"/>
            </a:xfrm>
            <a:prstGeom prst="rect">
              <a:avLst/>
            </a:prstGeom>
          </p:spPr>
          <p:txBody>
            <a:bodyPr anchor="t" rtlCol="false" tIns="0" lIns="0" bIns="0" rIns="0">
              <a:spAutoFit/>
            </a:bodyPr>
            <a:lstStyle/>
            <a:p>
              <a:pPr algn="ctr">
                <a:lnSpc>
                  <a:spcPts val="2948"/>
                </a:lnSpc>
              </a:pPr>
            </a:p>
          </p:txBody>
        </p:sp>
        <p:sp>
          <p:nvSpPr>
            <p:cNvPr name="TextBox 19" id="19"/>
            <p:cNvSpPr txBox="true"/>
            <p:nvPr/>
          </p:nvSpPr>
          <p:spPr>
            <a:xfrm rot="0">
              <a:off x="387457" y="2368490"/>
              <a:ext cx="3387527" cy="433780"/>
            </a:xfrm>
            <a:prstGeom prst="rect">
              <a:avLst/>
            </a:prstGeom>
          </p:spPr>
          <p:txBody>
            <a:bodyPr anchor="t" rtlCol="false" tIns="0" lIns="0" bIns="0" rIns="0">
              <a:spAutoFit/>
            </a:bodyPr>
            <a:lstStyle/>
            <a:p>
              <a:pPr algn="just">
                <a:lnSpc>
                  <a:spcPts val="2571"/>
                </a:lnSpc>
              </a:pPr>
              <a:r>
                <a:rPr lang="en-US" b="true" sz="2143">
                  <a:solidFill>
                    <a:srgbClr val="FFFFFF"/>
                  </a:solidFill>
                  <a:latin typeface="Montserrat Bold"/>
                  <a:ea typeface="Montserrat Bold"/>
                  <a:cs typeface="Montserrat Bold"/>
                  <a:sym typeface="Montserrat Bold"/>
                </a:rPr>
                <a:t>Dr Sachin Saxena</a:t>
              </a:r>
            </a:p>
          </p:txBody>
        </p:sp>
        <p:sp>
          <p:nvSpPr>
            <p:cNvPr name="TextBox 20" id="20"/>
            <p:cNvSpPr txBox="true"/>
            <p:nvPr/>
          </p:nvSpPr>
          <p:spPr>
            <a:xfrm rot="0">
              <a:off x="520840" y="3053633"/>
              <a:ext cx="1845229" cy="407329"/>
            </a:xfrm>
            <a:prstGeom prst="rect">
              <a:avLst/>
            </a:prstGeom>
          </p:spPr>
          <p:txBody>
            <a:bodyPr anchor="t" rtlCol="false" tIns="0" lIns="0" bIns="0" rIns="0">
              <a:spAutoFit/>
            </a:bodyPr>
            <a:lstStyle/>
            <a:p>
              <a:pPr algn="just">
                <a:lnSpc>
                  <a:spcPts val="2414"/>
                </a:lnSpc>
              </a:pPr>
              <a:r>
                <a:rPr lang="en-US" b="true" sz="2012">
                  <a:solidFill>
                    <a:srgbClr val="000000"/>
                  </a:solidFill>
                  <a:latin typeface="Montserrat Bold"/>
                  <a:ea typeface="Montserrat Bold"/>
                  <a:cs typeface="Montserrat Bold"/>
                  <a:sym typeface="Montserrat Bold"/>
                </a:rPr>
                <a:t>Follow on</a:t>
              </a:r>
            </a:p>
          </p:txBody>
        </p:sp>
      </p:grpSp>
      <p:sp>
        <p:nvSpPr>
          <p:cNvPr name="Freeform 21" id="21"/>
          <p:cNvSpPr/>
          <p:nvPr/>
        </p:nvSpPr>
        <p:spPr>
          <a:xfrm flipH="false" flipV="false" rot="0">
            <a:off x="15214848" y="6995839"/>
            <a:ext cx="2254893" cy="2049134"/>
          </a:xfrm>
          <a:custGeom>
            <a:avLst/>
            <a:gdLst/>
            <a:ahLst/>
            <a:cxnLst/>
            <a:rect r="r" b="b" t="t" l="l"/>
            <a:pathLst>
              <a:path h="2049134" w="2254893">
                <a:moveTo>
                  <a:pt x="0" y="0"/>
                </a:moveTo>
                <a:lnTo>
                  <a:pt x="2254892" y="0"/>
                </a:lnTo>
                <a:lnTo>
                  <a:pt x="2254892" y="2049133"/>
                </a:lnTo>
                <a:lnTo>
                  <a:pt x="0" y="2049133"/>
                </a:lnTo>
                <a:lnTo>
                  <a:pt x="0" y="0"/>
                </a:lnTo>
                <a:close/>
              </a:path>
            </a:pathLst>
          </a:custGeom>
          <a:blipFill>
            <a:blip r:embed="rId6"/>
            <a:stretch>
              <a:fillRect l="0" t="0" r="0" b="0"/>
            </a:stretch>
          </a:blipFill>
        </p:spPr>
      </p:sp>
      <p:sp>
        <p:nvSpPr>
          <p:cNvPr name="TextBox 22" id="22"/>
          <p:cNvSpPr txBox="true"/>
          <p:nvPr/>
        </p:nvSpPr>
        <p:spPr>
          <a:xfrm rot="0">
            <a:off x="370219" y="1505102"/>
            <a:ext cx="17385917" cy="6029743"/>
          </a:xfrm>
          <a:prstGeom prst="rect">
            <a:avLst/>
          </a:prstGeom>
        </p:spPr>
        <p:txBody>
          <a:bodyPr anchor="t" rtlCol="false" tIns="0" lIns="0" bIns="0" rIns="0">
            <a:spAutoFit/>
          </a:bodyPr>
          <a:lstStyle/>
          <a:p>
            <a:pPr algn="l">
              <a:lnSpc>
                <a:spcPts val="7840"/>
              </a:lnSpc>
            </a:pPr>
            <a:r>
              <a:rPr lang="en-US" sz="5600" b="true">
                <a:solidFill>
                  <a:srgbClr val="FE5006"/>
                </a:solidFill>
                <a:latin typeface="DIN Next Condensed Bold"/>
                <a:ea typeface="DIN Next Condensed Bold"/>
                <a:cs typeface="DIN Next Condensed Bold"/>
                <a:sym typeface="DIN Next Condensed Bold"/>
              </a:rPr>
              <a:t>What is Delta Lake? </a:t>
            </a:r>
          </a:p>
          <a:p>
            <a:pPr algn="l" marL="1209041" indent="-604520" lvl="1">
              <a:lnSpc>
                <a:spcPts val="7840"/>
              </a:lnSpc>
              <a:buFont typeface="Arial"/>
              <a:buChar char="•"/>
            </a:pPr>
            <a:r>
              <a:rPr lang="en-US" b="true" sz="5600">
                <a:solidFill>
                  <a:srgbClr val="000000"/>
                </a:solidFill>
                <a:latin typeface="DIN Next Condensed Bold"/>
                <a:ea typeface="DIN Next Condensed Bold"/>
                <a:cs typeface="DIN Next Condensed Bold"/>
                <a:sym typeface="DIN Next Condensed Bold"/>
              </a:rPr>
              <a:t>I</a:t>
            </a:r>
            <a:r>
              <a:rPr lang="en-US" b="true" sz="5600">
                <a:solidFill>
                  <a:srgbClr val="000000"/>
                </a:solidFill>
                <a:latin typeface="DIN Next Condensed Bold"/>
                <a:ea typeface="DIN Next Condensed Bold"/>
                <a:cs typeface="DIN Next Condensed Bold"/>
                <a:sym typeface="DIN Next Condensed Bold"/>
              </a:rPr>
              <a:t>t is an Open-so</a:t>
            </a:r>
            <a:r>
              <a:rPr lang="en-US" b="true" sz="5600">
                <a:solidFill>
                  <a:srgbClr val="000000"/>
                </a:solidFill>
                <a:latin typeface="DIN Next Condensed Bold"/>
                <a:ea typeface="DIN Next Condensed Bold"/>
                <a:cs typeface="DIN Next Condensed Bold"/>
                <a:sym typeface="DIN Next Condensed Bold"/>
              </a:rPr>
              <a:t>urce framework that brings reliability to data lakes. </a:t>
            </a:r>
          </a:p>
          <a:p>
            <a:pPr algn="l" marL="1209041" indent="-604520" lvl="1">
              <a:lnSpc>
                <a:spcPts val="7840"/>
              </a:lnSpc>
              <a:buFont typeface="Arial"/>
              <a:buChar char="•"/>
            </a:pPr>
            <a:r>
              <a:rPr lang="en-US" b="true" sz="5600">
                <a:solidFill>
                  <a:srgbClr val="000000"/>
                </a:solidFill>
                <a:latin typeface="DIN Next Condensed Bold"/>
                <a:ea typeface="DIN Next Condensed Bold"/>
                <a:cs typeface="DIN Next Condensed Bold"/>
                <a:sym typeface="DIN Next Condensed Bold"/>
              </a:rPr>
              <a:t>Brings transaction capabilities to data lakes.</a:t>
            </a:r>
          </a:p>
          <a:p>
            <a:pPr algn="l" marL="1209041" indent="-604520" lvl="1">
              <a:lnSpc>
                <a:spcPts val="7840"/>
              </a:lnSpc>
              <a:buFont typeface="Arial"/>
              <a:buChar char="•"/>
            </a:pPr>
            <a:r>
              <a:rPr lang="en-US" b="true" sz="5600">
                <a:solidFill>
                  <a:srgbClr val="000000"/>
                </a:solidFill>
                <a:latin typeface="DIN Next Condensed Bold"/>
                <a:ea typeface="DIN Next Condensed Bold"/>
                <a:cs typeface="DIN Next Condensed Bold"/>
                <a:sym typeface="DIN Next Condensed Bold"/>
              </a:rPr>
              <a:t>Runs on top of your existing data lake and supports parquet.</a:t>
            </a:r>
          </a:p>
          <a:p>
            <a:pPr algn="l" marL="1209041" indent="-604520" lvl="1">
              <a:lnSpc>
                <a:spcPts val="7840"/>
              </a:lnSpc>
              <a:buFont typeface="Arial"/>
              <a:buChar char="•"/>
            </a:pPr>
            <a:r>
              <a:rPr lang="en-US" b="true" sz="5600">
                <a:solidFill>
                  <a:srgbClr val="000000"/>
                </a:solidFill>
                <a:latin typeface="DIN Next Condensed Bold"/>
                <a:ea typeface="DIN Next Condensed Bold"/>
                <a:cs typeface="DIN Next Condensed Bold"/>
                <a:sym typeface="DIN Next Condensed Bold"/>
              </a:rPr>
              <a:t>Delta Lake is not a data warehouse or a database.</a:t>
            </a:r>
          </a:p>
          <a:p>
            <a:pPr algn="l" marL="1209041" indent="-604520" lvl="1">
              <a:lnSpc>
                <a:spcPts val="7840"/>
              </a:lnSpc>
              <a:buFont typeface="Arial"/>
              <a:buChar char="•"/>
            </a:pPr>
            <a:r>
              <a:rPr lang="en-US" b="true" sz="5600">
                <a:solidFill>
                  <a:srgbClr val="000000"/>
                </a:solidFill>
                <a:latin typeface="DIN Next Condensed Bold"/>
                <a:ea typeface="DIN Next Condensed Bold"/>
                <a:cs typeface="DIN Next Condensed Bold"/>
                <a:sym typeface="DIN Next Condensed Bold"/>
              </a:rPr>
              <a:t>Enables Lakehouse architecture</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9365266" y="168284"/>
            <a:ext cx="4901351" cy="784216"/>
          </a:xfrm>
          <a:custGeom>
            <a:avLst/>
            <a:gdLst/>
            <a:ahLst/>
            <a:cxnLst/>
            <a:rect r="r" b="b" t="t" l="l"/>
            <a:pathLst>
              <a:path h="784216" w="4901351">
                <a:moveTo>
                  <a:pt x="0" y="0"/>
                </a:moveTo>
                <a:lnTo>
                  <a:pt x="4901350" y="0"/>
                </a:lnTo>
                <a:lnTo>
                  <a:pt x="4901350" y="784216"/>
                </a:lnTo>
                <a:lnTo>
                  <a:pt x="0" y="78421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4821705" y="539484"/>
            <a:ext cx="13965705" cy="413016"/>
            <a:chOff x="0" y="0"/>
            <a:chExt cx="14246408" cy="421318"/>
          </a:xfrm>
        </p:grpSpPr>
        <p:sp>
          <p:nvSpPr>
            <p:cNvPr name="Freeform 4" id="4"/>
            <p:cNvSpPr/>
            <p:nvPr/>
          </p:nvSpPr>
          <p:spPr>
            <a:xfrm flipH="false" flipV="false" rot="0">
              <a:off x="0" y="0"/>
              <a:ext cx="14246408" cy="421318"/>
            </a:xfrm>
            <a:custGeom>
              <a:avLst/>
              <a:gdLst/>
              <a:ahLst/>
              <a:cxnLst/>
              <a:rect r="r" b="b" t="t" l="l"/>
              <a:pathLst>
                <a:path h="421318" w="14246408">
                  <a:moveTo>
                    <a:pt x="14043208" y="0"/>
                  </a:moveTo>
                  <a:lnTo>
                    <a:pt x="0" y="0"/>
                  </a:lnTo>
                  <a:lnTo>
                    <a:pt x="203200" y="421318"/>
                  </a:lnTo>
                  <a:lnTo>
                    <a:pt x="14246408" y="421318"/>
                  </a:lnTo>
                  <a:lnTo>
                    <a:pt x="14043208" y="0"/>
                  </a:lnTo>
                  <a:close/>
                </a:path>
              </a:pathLst>
            </a:custGeom>
            <a:solidFill>
              <a:srgbClr val="8CB7E2"/>
            </a:solidFill>
          </p:spPr>
        </p:sp>
        <p:sp>
          <p:nvSpPr>
            <p:cNvPr name="TextBox 5" id="5"/>
            <p:cNvSpPr txBox="true"/>
            <p:nvPr/>
          </p:nvSpPr>
          <p:spPr>
            <a:xfrm>
              <a:off x="101600" y="-38100"/>
              <a:ext cx="14043208" cy="459418"/>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14020051" y="-676879"/>
            <a:ext cx="4267949" cy="3016567"/>
            <a:chOff x="0" y="0"/>
            <a:chExt cx="5690599" cy="4022089"/>
          </a:xfrm>
        </p:grpSpPr>
        <p:grpSp>
          <p:nvGrpSpPr>
            <p:cNvPr name="Group 7" id="7"/>
            <p:cNvGrpSpPr/>
            <p:nvPr/>
          </p:nvGrpSpPr>
          <p:grpSpPr>
            <a:xfrm rot="0">
              <a:off x="0" y="2863668"/>
              <a:ext cx="5690599" cy="771803"/>
              <a:chOff x="0" y="0"/>
              <a:chExt cx="3832106" cy="519740"/>
            </a:xfrm>
          </p:grpSpPr>
          <p:sp>
            <p:nvSpPr>
              <p:cNvPr name="Freeform 8" id="8"/>
              <p:cNvSpPr/>
              <p:nvPr/>
            </p:nvSpPr>
            <p:spPr>
              <a:xfrm flipH="false" flipV="false" rot="0">
                <a:off x="0" y="0"/>
                <a:ext cx="3832106" cy="519740"/>
              </a:xfrm>
              <a:custGeom>
                <a:avLst/>
                <a:gdLst/>
                <a:ahLst/>
                <a:cxnLst/>
                <a:rect r="r" b="b" t="t" l="l"/>
                <a:pathLst>
                  <a:path h="519740" w="3832106">
                    <a:moveTo>
                      <a:pt x="0" y="0"/>
                    </a:moveTo>
                    <a:lnTo>
                      <a:pt x="3832106" y="0"/>
                    </a:lnTo>
                    <a:lnTo>
                      <a:pt x="3832106" y="519740"/>
                    </a:lnTo>
                    <a:lnTo>
                      <a:pt x="0" y="519740"/>
                    </a:lnTo>
                    <a:close/>
                  </a:path>
                </a:pathLst>
              </a:custGeom>
              <a:solidFill>
                <a:srgbClr val="FFFFFF"/>
              </a:solidFill>
            </p:spPr>
          </p:sp>
          <p:sp>
            <p:nvSpPr>
              <p:cNvPr name="TextBox 9" id="9"/>
              <p:cNvSpPr txBox="true"/>
              <p:nvPr/>
            </p:nvSpPr>
            <p:spPr>
              <a:xfrm>
                <a:off x="0" y="0"/>
                <a:ext cx="3832106" cy="519740"/>
              </a:xfrm>
              <a:prstGeom prst="rect">
                <a:avLst/>
              </a:prstGeom>
            </p:spPr>
            <p:txBody>
              <a:bodyPr anchor="ctr" rtlCol="false" tIns="50800" lIns="50800" bIns="50800" rIns="50800"/>
              <a:lstStyle/>
              <a:p>
                <a:pPr algn="ctr">
                  <a:lnSpc>
                    <a:spcPts val="2456"/>
                  </a:lnSpc>
                </a:pPr>
              </a:p>
            </p:txBody>
          </p:sp>
        </p:grpSp>
        <p:grpSp>
          <p:nvGrpSpPr>
            <p:cNvPr name="Group 10" id="10"/>
            <p:cNvGrpSpPr>
              <a:grpSpLocks noChangeAspect="true"/>
            </p:cNvGrpSpPr>
            <p:nvPr/>
          </p:nvGrpSpPr>
          <p:grpSpPr>
            <a:xfrm rot="0">
              <a:off x="4086026" y="2187851"/>
              <a:ext cx="1033907" cy="1592400"/>
              <a:chOff x="0" y="0"/>
              <a:chExt cx="6887388" cy="10607802"/>
            </a:xfrm>
          </p:grpSpPr>
          <p:sp>
            <p:nvSpPr>
              <p:cNvPr name="Freeform 11" id="11"/>
              <p:cNvSpPr/>
              <p:nvPr/>
            </p:nvSpPr>
            <p:spPr>
              <a:xfrm flipH="false" flipV="false" rot="0">
                <a:off x="0" y="0"/>
                <a:ext cx="6887337" cy="10607802"/>
              </a:xfrm>
              <a:custGeom>
                <a:avLst/>
                <a:gdLst/>
                <a:ahLst/>
                <a:cxnLst/>
                <a:rect r="r" b="b" t="t" l="l"/>
                <a:pathLst>
                  <a:path h="10607802" w="6887337">
                    <a:moveTo>
                      <a:pt x="285877" y="2921"/>
                    </a:moveTo>
                    <a:lnTo>
                      <a:pt x="6887337" y="627634"/>
                    </a:lnTo>
                    <a:lnTo>
                      <a:pt x="5016500" y="10607802"/>
                    </a:lnTo>
                    <a:lnTo>
                      <a:pt x="0" y="9431528"/>
                    </a:lnTo>
                    <a:lnTo>
                      <a:pt x="255143" y="0"/>
                    </a:lnTo>
                    <a:lnTo>
                      <a:pt x="286004" y="2921"/>
                    </a:lnTo>
                    <a:moveTo>
                      <a:pt x="280543" y="60579"/>
                    </a:moveTo>
                    <a:lnTo>
                      <a:pt x="283210" y="31750"/>
                    </a:lnTo>
                    <a:lnTo>
                      <a:pt x="312166" y="32512"/>
                    </a:lnTo>
                    <a:lnTo>
                      <a:pt x="58547" y="9409430"/>
                    </a:lnTo>
                    <a:lnTo>
                      <a:pt x="29591" y="9408668"/>
                    </a:lnTo>
                    <a:lnTo>
                      <a:pt x="36195" y="9380475"/>
                    </a:lnTo>
                    <a:lnTo>
                      <a:pt x="5000244" y="10544556"/>
                    </a:lnTo>
                    <a:lnTo>
                      <a:pt x="4993640" y="10572750"/>
                    </a:lnTo>
                    <a:lnTo>
                      <a:pt x="4965192" y="10567416"/>
                    </a:lnTo>
                    <a:lnTo>
                      <a:pt x="6824726" y="648208"/>
                    </a:lnTo>
                    <a:lnTo>
                      <a:pt x="6853174" y="653542"/>
                    </a:lnTo>
                    <a:lnTo>
                      <a:pt x="6850507" y="682371"/>
                    </a:lnTo>
                    <a:lnTo>
                      <a:pt x="280416" y="60579"/>
                    </a:lnTo>
                    <a:close/>
                  </a:path>
                </a:pathLst>
              </a:custGeom>
              <a:solidFill>
                <a:srgbClr val="FEA106"/>
              </a:solidFill>
            </p:spPr>
          </p:sp>
        </p:grpSp>
        <p:grpSp>
          <p:nvGrpSpPr>
            <p:cNvPr name="Group 12" id="12"/>
            <p:cNvGrpSpPr>
              <a:grpSpLocks noChangeAspect="true"/>
            </p:cNvGrpSpPr>
            <p:nvPr/>
          </p:nvGrpSpPr>
          <p:grpSpPr>
            <a:xfrm rot="0">
              <a:off x="3933206" y="2286560"/>
              <a:ext cx="1084288" cy="1735529"/>
              <a:chOff x="0" y="0"/>
              <a:chExt cx="6606921" cy="10575138"/>
            </a:xfrm>
          </p:grpSpPr>
          <p:sp>
            <p:nvSpPr>
              <p:cNvPr name="Freeform 13" id="13"/>
              <p:cNvSpPr/>
              <p:nvPr/>
            </p:nvSpPr>
            <p:spPr>
              <a:xfrm flipH="false" flipV="false" rot="0">
                <a:off x="0" y="0"/>
                <a:ext cx="6606921" cy="10575163"/>
              </a:xfrm>
              <a:custGeom>
                <a:avLst/>
                <a:gdLst/>
                <a:ahLst/>
                <a:cxnLst/>
                <a:rect r="r" b="b" t="t" l="l"/>
                <a:pathLst>
                  <a:path h="10575163" w="6606921">
                    <a:moveTo>
                      <a:pt x="5461" y="0"/>
                    </a:moveTo>
                    <a:lnTo>
                      <a:pt x="6606921" y="624713"/>
                    </a:lnTo>
                    <a:lnTo>
                      <a:pt x="4741672" y="10575163"/>
                    </a:lnTo>
                    <a:lnTo>
                      <a:pt x="4684776" y="10564495"/>
                    </a:lnTo>
                    <a:lnTo>
                      <a:pt x="6544183" y="645287"/>
                    </a:lnTo>
                    <a:lnTo>
                      <a:pt x="6572631" y="650621"/>
                    </a:lnTo>
                    <a:lnTo>
                      <a:pt x="6569963" y="679450"/>
                    </a:lnTo>
                    <a:lnTo>
                      <a:pt x="0" y="57658"/>
                    </a:lnTo>
                    <a:close/>
                  </a:path>
                </a:pathLst>
              </a:custGeom>
              <a:solidFill>
                <a:srgbClr val="FE5006"/>
              </a:solidFill>
            </p:spPr>
          </p:sp>
        </p:grpSp>
        <p:grpSp>
          <p:nvGrpSpPr>
            <p:cNvPr name="Group 14" id="14"/>
            <p:cNvGrpSpPr>
              <a:grpSpLocks noChangeAspect="true"/>
            </p:cNvGrpSpPr>
            <p:nvPr/>
          </p:nvGrpSpPr>
          <p:grpSpPr>
            <a:xfrm rot="0">
              <a:off x="3774985" y="2136779"/>
              <a:ext cx="1238784" cy="1694544"/>
              <a:chOff x="0" y="0"/>
              <a:chExt cx="9946386" cy="13605751"/>
            </a:xfrm>
          </p:grpSpPr>
          <p:sp>
            <p:nvSpPr>
              <p:cNvPr name="Freeform 15" id="15"/>
              <p:cNvSpPr/>
              <p:nvPr/>
            </p:nvSpPr>
            <p:spPr>
              <a:xfrm flipH="false" flipV="false" rot="0">
                <a:off x="0" y="0"/>
                <a:ext cx="9946386" cy="13605763"/>
              </a:xfrm>
              <a:custGeom>
                <a:avLst/>
                <a:gdLst/>
                <a:ahLst/>
                <a:cxnLst/>
                <a:rect r="r" b="b" t="t" l="l"/>
                <a:pathLst>
                  <a:path h="13605763" w="9946386">
                    <a:moveTo>
                      <a:pt x="9327007" y="0"/>
                    </a:moveTo>
                    <a:lnTo>
                      <a:pt x="0" y="1340993"/>
                    </a:lnTo>
                    <a:lnTo>
                      <a:pt x="2675001" y="13605763"/>
                    </a:lnTo>
                    <a:lnTo>
                      <a:pt x="9946386" y="13494511"/>
                    </a:lnTo>
                    <a:lnTo>
                      <a:pt x="9327007" y="0"/>
                    </a:lnTo>
                    <a:close/>
                  </a:path>
                </a:pathLst>
              </a:custGeom>
              <a:blipFill>
                <a:blip r:embed="rId4"/>
                <a:stretch>
                  <a:fillRect l="-18395" t="0" r="-18395" b="0"/>
                </a:stretch>
              </a:blipFill>
            </p:spPr>
          </p:sp>
        </p:grpSp>
        <p:sp>
          <p:nvSpPr>
            <p:cNvPr name="Freeform 16" id="16"/>
            <p:cNvSpPr/>
            <p:nvPr/>
          </p:nvSpPr>
          <p:spPr>
            <a:xfrm flipH="false" flipV="false" rot="0">
              <a:off x="2439248" y="3047996"/>
              <a:ext cx="1335737" cy="412965"/>
            </a:xfrm>
            <a:custGeom>
              <a:avLst/>
              <a:gdLst/>
              <a:ahLst/>
              <a:cxnLst/>
              <a:rect r="r" b="b" t="t" l="l"/>
              <a:pathLst>
                <a:path h="412965" w="1335737">
                  <a:moveTo>
                    <a:pt x="0" y="0"/>
                  </a:moveTo>
                  <a:lnTo>
                    <a:pt x="1335737" y="0"/>
                  </a:lnTo>
                  <a:lnTo>
                    <a:pt x="1335737" y="412966"/>
                  </a:lnTo>
                  <a:lnTo>
                    <a:pt x="0" y="412966"/>
                  </a:lnTo>
                  <a:lnTo>
                    <a:pt x="0" y="0"/>
                  </a:lnTo>
                  <a:close/>
                </a:path>
              </a:pathLst>
            </a:custGeom>
            <a:blipFill>
              <a:blip r:embed="rId5"/>
              <a:stretch>
                <a:fillRect l="0" t="0" r="0" b="0"/>
              </a:stretch>
            </a:blipFill>
          </p:spPr>
        </p:sp>
        <p:sp>
          <p:nvSpPr>
            <p:cNvPr name="TextBox 17" id="17"/>
            <p:cNvSpPr txBox="true"/>
            <p:nvPr/>
          </p:nvSpPr>
          <p:spPr>
            <a:xfrm rot="0">
              <a:off x="287555" y="360875"/>
              <a:ext cx="1338353" cy="195597"/>
            </a:xfrm>
            <a:prstGeom prst="rect">
              <a:avLst/>
            </a:prstGeom>
          </p:spPr>
          <p:txBody>
            <a:bodyPr anchor="t" rtlCol="false" tIns="0" lIns="0" bIns="0" rIns="0">
              <a:spAutoFit/>
            </a:bodyPr>
            <a:lstStyle/>
            <a:p>
              <a:pPr algn="ctr">
                <a:lnSpc>
                  <a:spcPts val="1058"/>
                </a:lnSpc>
              </a:pPr>
            </a:p>
          </p:txBody>
        </p:sp>
        <p:sp>
          <p:nvSpPr>
            <p:cNvPr name="TextBox 18" id="18"/>
            <p:cNvSpPr txBox="true"/>
            <p:nvPr/>
          </p:nvSpPr>
          <p:spPr>
            <a:xfrm rot="0">
              <a:off x="482596" y="38100"/>
              <a:ext cx="4820910" cy="523137"/>
            </a:xfrm>
            <a:prstGeom prst="rect">
              <a:avLst/>
            </a:prstGeom>
          </p:spPr>
          <p:txBody>
            <a:bodyPr anchor="t" rtlCol="false" tIns="0" lIns="0" bIns="0" rIns="0">
              <a:spAutoFit/>
            </a:bodyPr>
            <a:lstStyle/>
            <a:p>
              <a:pPr algn="ctr">
                <a:lnSpc>
                  <a:spcPts val="2948"/>
                </a:lnSpc>
              </a:pPr>
            </a:p>
          </p:txBody>
        </p:sp>
        <p:sp>
          <p:nvSpPr>
            <p:cNvPr name="TextBox 19" id="19"/>
            <p:cNvSpPr txBox="true"/>
            <p:nvPr/>
          </p:nvSpPr>
          <p:spPr>
            <a:xfrm rot="0">
              <a:off x="387457" y="2368490"/>
              <a:ext cx="3387527" cy="433780"/>
            </a:xfrm>
            <a:prstGeom prst="rect">
              <a:avLst/>
            </a:prstGeom>
          </p:spPr>
          <p:txBody>
            <a:bodyPr anchor="t" rtlCol="false" tIns="0" lIns="0" bIns="0" rIns="0">
              <a:spAutoFit/>
            </a:bodyPr>
            <a:lstStyle/>
            <a:p>
              <a:pPr algn="just">
                <a:lnSpc>
                  <a:spcPts val="2571"/>
                </a:lnSpc>
              </a:pPr>
              <a:r>
                <a:rPr lang="en-US" b="true" sz="2143">
                  <a:solidFill>
                    <a:srgbClr val="FFFFFF"/>
                  </a:solidFill>
                  <a:latin typeface="Montserrat Bold"/>
                  <a:ea typeface="Montserrat Bold"/>
                  <a:cs typeface="Montserrat Bold"/>
                  <a:sym typeface="Montserrat Bold"/>
                </a:rPr>
                <a:t>Dr Sachin Saxena</a:t>
              </a:r>
            </a:p>
          </p:txBody>
        </p:sp>
        <p:sp>
          <p:nvSpPr>
            <p:cNvPr name="TextBox 20" id="20"/>
            <p:cNvSpPr txBox="true"/>
            <p:nvPr/>
          </p:nvSpPr>
          <p:spPr>
            <a:xfrm rot="0">
              <a:off x="520840" y="3053633"/>
              <a:ext cx="1845229" cy="407329"/>
            </a:xfrm>
            <a:prstGeom prst="rect">
              <a:avLst/>
            </a:prstGeom>
          </p:spPr>
          <p:txBody>
            <a:bodyPr anchor="t" rtlCol="false" tIns="0" lIns="0" bIns="0" rIns="0">
              <a:spAutoFit/>
            </a:bodyPr>
            <a:lstStyle/>
            <a:p>
              <a:pPr algn="just">
                <a:lnSpc>
                  <a:spcPts val="2414"/>
                </a:lnSpc>
              </a:pPr>
              <a:r>
                <a:rPr lang="en-US" b="true" sz="2012">
                  <a:solidFill>
                    <a:srgbClr val="000000"/>
                  </a:solidFill>
                  <a:latin typeface="Montserrat Bold"/>
                  <a:ea typeface="Montserrat Bold"/>
                  <a:cs typeface="Montserrat Bold"/>
                  <a:sym typeface="Montserrat Bold"/>
                </a:rPr>
                <a:t>Follow on</a:t>
              </a:r>
            </a:p>
          </p:txBody>
        </p:sp>
      </p:grpSp>
      <p:sp>
        <p:nvSpPr>
          <p:cNvPr name="Freeform 21" id="21"/>
          <p:cNvSpPr/>
          <p:nvPr/>
        </p:nvSpPr>
        <p:spPr>
          <a:xfrm flipH="false" flipV="false" rot="0">
            <a:off x="3340686" y="4114800"/>
            <a:ext cx="10382896" cy="5806327"/>
          </a:xfrm>
          <a:custGeom>
            <a:avLst/>
            <a:gdLst/>
            <a:ahLst/>
            <a:cxnLst/>
            <a:rect r="r" b="b" t="t" l="l"/>
            <a:pathLst>
              <a:path h="5806327" w="10382896">
                <a:moveTo>
                  <a:pt x="0" y="0"/>
                </a:moveTo>
                <a:lnTo>
                  <a:pt x="10382897" y="0"/>
                </a:lnTo>
                <a:lnTo>
                  <a:pt x="10382897" y="5806327"/>
                </a:lnTo>
                <a:lnTo>
                  <a:pt x="0" y="5806327"/>
                </a:lnTo>
                <a:lnTo>
                  <a:pt x="0" y="0"/>
                </a:lnTo>
                <a:close/>
              </a:path>
            </a:pathLst>
          </a:custGeom>
          <a:blipFill>
            <a:blip r:embed="rId6"/>
            <a:stretch>
              <a:fillRect l="0" t="0" r="0" b="0"/>
            </a:stretch>
          </a:blipFill>
        </p:spPr>
      </p:sp>
      <p:sp>
        <p:nvSpPr>
          <p:cNvPr name="TextBox 22" id="22"/>
          <p:cNvSpPr txBox="true"/>
          <p:nvPr/>
        </p:nvSpPr>
        <p:spPr>
          <a:xfrm rot="0">
            <a:off x="0" y="1438113"/>
            <a:ext cx="18288000" cy="3870232"/>
          </a:xfrm>
          <a:prstGeom prst="rect">
            <a:avLst/>
          </a:prstGeom>
        </p:spPr>
        <p:txBody>
          <a:bodyPr anchor="t" rtlCol="false" tIns="0" lIns="0" bIns="0" rIns="0">
            <a:spAutoFit/>
          </a:bodyPr>
          <a:lstStyle/>
          <a:p>
            <a:pPr algn="just" marL="782504" indent="-391252" lvl="1">
              <a:lnSpc>
                <a:spcPts val="5074"/>
              </a:lnSpc>
              <a:buFont typeface="Arial"/>
              <a:buChar char="•"/>
            </a:pPr>
            <a:r>
              <a:rPr lang="en-US" b="true" sz="3624">
                <a:solidFill>
                  <a:srgbClr val="000000"/>
                </a:solidFill>
                <a:latin typeface="DIN Next Condensed Bold"/>
                <a:ea typeface="DIN Next Condensed Bold"/>
                <a:cs typeface="DIN Next Condensed Bold"/>
                <a:sym typeface="DIN Next Condensed Bold"/>
              </a:rPr>
              <a:t>Datawarehouse can work only on structure data, which is first generation evolution.  </a:t>
            </a:r>
          </a:p>
          <a:p>
            <a:pPr algn="just" marL="782504" indent="-391252" lvl="1">
              <a:lnSpc>
                <a:spcPts val="5074"/>
              </a:lnSpc>
              <a:buFont typeface="Arial"/>
              <a:buChar char="•"/>
            </a:pPr>
            <a:r>
              <a:rPr lang="en-US" b="true" sz="3624">
                <a:solidFill>
                  <a:srgbClr val="000000"/>
                </a:solidFill>
                <a:latin typeface="DIN Next Condensed Bold"/>
                <a:ea typeface="DIN Next Condensed Bold"/>
                <a:cs typeface="DIN Next Condensed Bold"/>
                <a:sym typeface="DIN Next Condensed Bold"/>
              </a:rPr>
              <a:t>However it is supporting ACID properties. One can delete, </a:t>
            </a:r>
            <a:r>
              <a:rPr lang="en-US" b="true" sz="3624">
                <a:solidFill>
                  <a:srgbClr val="000000"/>
                </a:solidFill>
                <a:latin typeface="DIN Next Condensed Bold"/>
                <a:ea typeface="DIN Next Condensed Bold"/>
                <a:cs typeface="DIN Next Condensed Bold"/>
                <a:sym typeface="DIN Next Condensed Bold"/>
              </a:rPr>
              <a:t>update and perform data governance on it. </a:t>
            </a:r>
          </a:p>
          <a:p>
            <a:pPr algn="just" marL="782504" indent="-391252" lvl="1">
              <a:lnSpc>
                <a:spcPts val="5074"/>
              </a:lnSpc>
              <a:buFont typeface="Arial"/>
              <a:buChar char="•"/>
            </a:pPr>
            <a:r>
              <a:rPr lang="en-US" b="true" sz="3624">
                <a:solidFill>
                  <a:srgbClr val="000000"/>
                </a:solidFill>
                <a:latin typeface="DIN Next Condensed Bold"/>
                <a:ea typeface="DIN Next Condensed Bold"/>
                <a:cs typeface="DIN Next Condensed Bold"/>
                <a:sym typeface="DIN Next Condensed Bold"/>
              </a:rPr>
              <a:t>Datawarehouse cannot handle the data other than structure cannot serve a ML use cases.</a:t>
            </a:r>
          </a:p>
          <a:p>
            <a:pPr algn="just" marL="782504" indent="-391252" lvl="1">
              <a:lnSpc>
                <a:spcPts val="5074"/>
              </a:lnSpc>
              <a:buFont typeface="Arial"/>
              <a:buChar char="•"/>
            </a:pPr>
            <a:r>
              <a:rPr lang="en-US" b="true" sz="3624">
                <a:solidFill>
                  <a:srgbClr val="FF66C4"/>
                </a:solidFill>
                <a:latin typeface="DIN Next Condensed Bold"/>
                <a:ea typeface="DIN Next Condensed Bold"/>
                <a:cs typeface="DIN Next Condensed Bold"/>
                <a:sym typeface="DIN Next Condensed Bold"/>
              </a:rPr>
              <a:t>Databricks gave a paper on Lakehouse, which proposed the solution by just having a single system that manages both the things.</a:t>
            </a:r>
          </a:p>
          <a:p>
            <a:pPr algn="just">
              <a:lnSpc>
                <a:spcPts val="5074"/>
              </a:lnSpc>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8700" y="8474084"/>
            <a:ext cx="4901351" cy="784216"/>
          </a:xfrm>
          <a:custGeom>
            <a:avLst/>
            <a:gdLst/>
            <a:ahLst/>
            <a:cxnLst/>
            <a:rect r="r" b="b" t="t" l="l"/>
            <a:pathLst>
              <a:path h="784216" w="4901351">
                <a:moveTo>
                  <a:pt x="0" y="0"/>
                </a:moveTo>
                <a:lnTo>
                  <a:pt x="4901351" y="0"/>
                </a:lnTo>
                <a:lnTo>
                  <a:pt x="4901351" y="784216"/>
                </a:lnTo>
                <a:lnTo>
                  <a:pt x="0" y="78421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5836634" y="8474084"/>
            <a:ext cx="12451366" cy="784216"/>
            <a:chOff x="0" y="0"/>
            <a:chExt cx="3279372" cy="206543"/>
          </a:xfrm>
        </p:grpSpPr>
        <p:sp>
          <p:nvSpPr>
            <p:cNvPr name="Freeform 4" id="4"/>
            <p:cNvSpPr/>
            <p:nvPr/>
          </p:nvSpPr>
          <p:spPr>
            <a:xfrm flipH="false" flipV="false" rot="0">
              <a:off x="0" y="0"/>
              <a:ext cx="3279372" cy="206543"/>
            </a:xfrm>
            <a:custGeom>
              <a:avLst/>
              <a:gdLst/>
              <a:ahLst/>
              <a:cxnLst/>
              <a:rect r="r" b="b" t="t" l="l"/>
              <a:pathLst>
                <a:path h="206543" w="3279372">
                  <a:moveTo>
                    <a:pt x="0" y="0"/>
                  </a:moveTo>
                  <a:lnTo>
                    <a:pt x="3279372" y="0"/>
                  </a:lnTo>
                  <a:lnTo>
                    <a:pt x="3279372" y="206543"/>
                  </a:lnTo>
                  <a:lnTo>
                    <a:pt x="0" y="206543"/>
                  </a:lnTo>
                  <a:close/>
                </a:path>
              </a:pathLst>
            </a:custGeom>
            <a:solidFill>
              <a:srgbClr val="8CB7E2"/>
            </a:solidFill>
          </p:spPr>
        </p:sp>
        <p:sp>
          <p:nvSpPr>
            <p:cNvPr name="TextBox 5" id="5"/>
            <p:cNvSpPr txBox="true"/>
            <p:nvPr/>
          </p:nvSpPr>
          <p:spPr>
            <a:xfrm>
              <a:off x="0" y="-38100"/>
              <a:ext cx="3279372" cy="244643"/>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0" y="-1441608"/>
            <a:ext cx="4267949" cy="3016567"/>
            <a:chOff x="0" y="0"/>
            <a:chExt cx="5690599" cy="4022089"/>
          </a:xfrm>
        </p:grpSpPr>
        <p:grpSp>
          <p:nvGrpSpPr>
            <p:cNvPr name="Group 7" id="7"/>
            <p:cNvGrpSpPr/>
            <p:nvPr/>
          </p:nvGrpSpPr>
          <p:grpSpPr>
            <a:xfrm rot="0">
              <a:off x="0" y="2863668"/>
              <a:ext cx="5690599" cy="771803"/>
              <a:chOff x="0" y="0"/>
              <a:chExt cx="3832106" cy="519740"/>
            </a:xfrm>
          </p:grpSpPr>
          <p:sp>
            <p:nvSpPr>
              <p:cNvPr name="Freeform 8" id="8"/>
              <p:cNvSpPr/>
              <p:nvPr/>
            </p:nvSpPr>
            <p:spPr>
              <a:xfrm flipH="false" flipV="false" rot="0">
                <a:off x="0" y="0"/>
                <a:ext cx="3832106" cy="519740"/>
              </a:xfrm>
              <a:custGeom>
                <a:avLst/>
                <a:gdLst/>
                <a:ahLst/>
                <a:cxnLst/>
                <a:rect r="r" b="b" t="t" l="l"/>
                <a:pathLst>
                  <a:path h="519740" w="3832106">
                    <a:moveTo>
                      <a:pt x="0" y="0"/>
                    </a:moveTo>
                    <a:lnTo>
                      <a:pt x="3832106" y="0"/>
                    </a:lnTo>
                    <a:lnTo>
                      <a:pt x="3832106" y="519740"/>
                    </a:lnTo>
                    <a:lnTo>
                      <a:pt x="0" y="519740"/>
                    </a:lnTo>
                    <a:close/>
                  </a:path>
                </a:pathLst>
              </a:custGeom>
              <a:solidFill>
                <a:srgbClr val="FFFFFF"/>
              </a:solidFill>
            </p:spPr>
          </p:sp>
          <p:sp>
            <p:nvSpPr>
              <p:cNvPr name="TextBox 9" id="9"/>
              <p:cNvSpPr txBox="true"/>
              <p:nvPr/>
            </p:nvSpPr>
            <p:spPr>
              <a:xfrm>
                <a:off x="0" y="0"/>
                <a:ext cx="3832106" cy="519740"/>
              </a:xfrm>
              <a:prstGeom prst="rect">
                <a:avLst/>
              </a:prstGeom>
            </p:spPr>
            <p:txBody>
              <a:bodyPr anchor="ctr" rtlCol="false" tIns="50800" lIns="50800" bIns="50800" rIns="50800"/>
              <a:lstStyle/>
              <a:p>
                <a:pPr algn="ctr">
                  <a:lnSpc>
                    <a:spcPts val="2456"/>
                  </a:lnSpc>
                </a:pPr>
              </a:p>
            </p:txBody>
          </p:sp>
        </p:grpSp>
        <p:grpSp>
          <p:nvGrpSpPr>
            <p:cNvPr name="Group 10" id="10"/>
            <p:cNvGrpSpPr>
              <a:grpSpLocks noChangeAspect="true"/>
            </p:cNvGrpSpPr>
            <p:nvPr/>
          </p:nvGrpSpPr>
          <p:grpSpPr>
            <a:xfrm rot="0">
              <a:off x="4086026" y="2187851"/>
              <a:ext cx="1033907" cy="1592400"/>
              <a:chOff x="0" y="0"/>
              <a:chExt cx="6887388" cy="10607802"/>
            </a:xfrm>
          </p:grpSpPr>
          <p:sp>
            <p:nvSpPr>
              <p:cNvPr name="Freeform 11" id="11"/>
              <p:cNvSpPr/>
              <p:nvPr/>
            </p:nvSpPr>
            <p:spPr>
              <a:xfrm flipH="false" flipV="false" rot="0">
                <a:off x="0" y="0"/>
                <a:ext cx="6887337" cy="10607802"/>
              </a:xfrm>
              <a:custGeom>
                <a:avLst/>
                <a:gdLst/>
                <a:ahLst/>
                <a:cxnLst/>
                <a:rect r="r" b="b" t="t" l="l"/>
                <a:pathLst>
                  <a:path h="10607802" w="6887337">
                    <a:moveTo>
                      <a:pt x="285877" y="2921"/>
                    </a:moveTo>
                    <a:lnTo>
                      <a:pt x="6887337" y="627634"/>
                    </a:lnTo>
                    <a:lnTo>
                      <a:pt x="5016500" y="10607802"/>
                    </a:lnTo>
                    <a:lnTo>
                      <a:pt x="0" y="9431528"/>
                    </a:lnTo>
                    <a:lnTo>
                      <a:pt x="255143" y="0"/>
                    </a:lnTo>
                    <a:lnTo>
                      <a:pt x="286004" y="2921"/>
                    </a:lnTo>
                    <a:moveTo>
                      <a:pt x="280543" y="60579"/>
                    </a:moveTo>
                    <a:lnTo>
                      <a:pt x="283210" y="31750"/>
                    </a:lnTo>
                    <a:lnTo>
                      <a:pt x="312166" y="32512"/>
                    </a:lnTo>
                    <a:lnTo>
                      <a:pt x="58547" y="9409430"/>
                    </a:lnTo>
                    <a:lnTo>
                      <a:pt x="29591" y="9408668"/>
                    </a:lnTo>
                    <a:lnTo>
                      <a:pt x="36195" y="9380475"/>
                    </a:lnTo>
                    <a:lnTo>
                      <a:pt x="5000244" y="10544556"/>
                    </a:lnTo>
                    <a:lnTo>
                      <a:pt x="4993640" y="10572750"/>
                    </a:lnTo>
                    <a:lnTo>
                      <a:pt x="4965192" y="10567416"/>
                    </a:lnTo>
                    <a:lnTo>
                      <a:pt x="6824726" y="648208"/>
                    </a:lnTo>
                    <a:lnTo>
                      <a:pt x="6853174" y="653542"/>
                    </a:lnTo>
                    <a:lnTo>
                      <a:pt x="6850507" y="682371"/>
                    </a:lnTo>
                    <a:lnTo>
                      <a:pt x="280416" y="60579"/>
                    </a:lnTo>
                    <a:close/>
                  </a:path>
                </a:pathLst>
              </a:custGeom>
              <a:solidFill>
                <a:srgbClr val="FEA106"/>
              </a:solidFill>
            </p:spPr>
          </p:sp>
        </p:grpSp>
        <p:grpSp>
          <p:nvGrpSpPr>
            <p:cNvPr name="Group 12" id="12"/>
            <p:cNvGrpSpPr>
              <a:grpSpLocks noChangeAspect="true"/>
            </p:cNvGrpSpPr>
            <p:nvPr/>
          </p:nvGrpSpPr>
          <p:grpSpPr>
            <a:xfrm rot="0">
              <a:off x="3933206" y="2286560"/>
              <a:ext cx="1084288" cy="1735529"/>
              <a:chOff x="0" y="0"/>
              <a:chExt cx="6606921" cy="10575138"/>
            </a:xfrm>
          </p:grpSpPr>
          <p:sp>
            <p:nvSpPr>
              <p:cNvPr name="Freeform 13" id="13"/>
              <p:cNvSpPr/>
              <p:nvPr/>
            </p:nvSpPr>
            <p:spPr>
              <a:xfrm flipH="false" flipV="false" rot="0">
                <a:off x="0" y="0"/>
                <a:ext cx="6606921" cy="10575163"/>
              </a:xfrm>
              <a:custGeom>
                <a:avLst/>
                <a:gdLst/>
                <a:ahLst/>
                <a:cxnLst/>
                <a:rect r="r" b="b" t="t" l="l"/>
                <a:pathLst>
                  <a:path h="10575163" w="6606921">
                    <a:moveTo>
                      <a:pt x="5461" y="0"/>
                    </a:moveTo>
                    <a:lnTo>
                      <a:pt x="6606921" y="624713"/>
                    </a:lnTo>
                    <a:lnTo>
                      <a:pt x="4741672" y="10575163"/>
                    </a:lnTo>
                    <a:lnTo>
                      <a:pt x="4684776" y="10564495"/>
                    </a:lnTo>
                    <a:lnTo>
                      <a:pt x="6544183" y="645287"/>
                    </a:lnTo>
                    <a:lnTo>
                      <a:pt x="6572631" y="650621"/>
                    </a:lnTo>
                    <a:lnTo>
                      <a:pt x="6569963" y="679450"/>
                    </a:lnTo>
                    <a:lnTo>
                      <a:pt x="0" y="57658"/>
                    </a:lnTo>
                    <a:close/>
                  </a:path>
                </a:pathLst>
              </a:custGeom>
              <a:solidFill>
                <a:srgbClr val="FE5006"/>
              </a:solidFill>
            </p:spPr>
          </p:sp>
        </p:grpSp>
        <p:grpSp>
          <p:nvGrpSpPr>
            <p:cNvPr name="Group 14" id="14"/>
            <p:cNvGrpSpPr>
              <a:grpSpLocks noChangeAspect="true"/>
            </p:cNvGrpSpPr>
            <p:nvPr/>
          </p:nvGrpSpPr>
          <p:grpSpPr>
            <a:xfrm rot="0">
              <a:off x="3774985" y="2136779"/>
              <a:ext cx="1238784" cy="1694544"/>
              <a:chOff x="0" y="0"/>
              <a:chExt cx="9946386" cy="13605751"/>
            </a:xfrm>
          </p:grpSpPr>
          <p:sp>
            <p:nvSpPr>
              <p:cNvPr name="Freeform 15" id="15"/>
              <p:cNvSpPr/>
              <p:nvPr/>
            </p:nvSpPr>
            <p:spPr>
              <a:xfrm flipH="false" flipV="false" rot="0">
                <a:off x="0" y="0"/>
                <a:ext cx="9946386" cy="13605763"/>
              </a:xfrm>
              <a:custGeom>
                <a:avLst/>
                <a:gdLst/>
                <a:ahLst/>
                <a:cxnLst/>
                <a:rect r="r" b="b" t="t" l="l"/>
                <a:pathLst>
                  <a:path h="13605763" w="9946386">
                    <a:moveTo>
                      <a:pt x="9327007" y="0"/>
                    </a:moveTo>
                    <a:lnTo>
                      <a:pt x="0" y="1340993"/>
                    </a:lnTo>
                    <a:lnTo>
                      <a:pt x="2675001" y="13605763"/>
                    </a:lnTo>
                    <a:lnTo>
                      <a:pt x="9946386" y="13494511"/>
                    </a:lnTo>
                    <a:lnTo>
                      <a:pt x="9327007" y="0"/>
                    </a:lnTo>
                    <a:close/>
                  </a:path>
                </a:pathLst>
              </a:custGeom>
              <a:blipFill>
                <a:blip r:embed="rId4"/>
                <a:stretch>
                  <a:fillRect l="-18395" t="0" r="-18395" b="0"/>
                </a:stretch>
              </a:blipFill>
            </p:spPr>
          </p:sp>
        </p:grpSp>
        <p:sp>
          <p:nvSpPr>
            <p:cNvPr name="Freeform 16" id="16"/>
            <p:cNvSpPr/>
            <p:nvPr/>
          </p:nvSpPr>
          <p:spPr>
            <a:xfrm flipH="false" flipV="false" rot="0">
              <a:off x="2439248" y="3047996"/>
              <a:ext cx="1335737" cy="412965"/>
            </a:xfrm>
            <a:custGeom>
              <a:avLst/>
              <a:gdLst/>
              <a:ahLst/>
              <a:cxnLst/>
              <a:rect r="r" b="b" t="t" l="l"/>
              <a:pathLst>
                <a:path h="412965" w="1335737">
                  <a:moveTo>
                    <a:pt x="0" y="0"/>
                  </a:moveTo>
                  <a:lnTo>
                    <a:pt x="1335737" y="0"/>
                  </a:lnTo>
                  <a:lnTo>
                    <a:pt x="1335737" y="412966"/>
                  </a:lnTo>
                  <a:lnTo>
                    <a:pt x="0" y="412966"/>
                  </a:lnTo>
                  <a:lnTo>
                    <a:pt x="0" y="0"/>
                  </a:lnTo>
                  <a:close/>
                </a:path>
              </a:pathLst>
            </a:custGeom>
            <a:blipFill>
              <a:blip r:embed="rId5"/>
              <a:stretch>
                <a:fillRect l="0" t="0" r="0" b="0"/>
              </a:stretch>
            </a:blipFill>
          </p:spPr>
        </p:sp>
        <p:sp>
          <p:nvSpPr>
            <p:cNvPr name="TextBox 17" id="17"/>
            <p:cNvSpPr txBox="true"/>
            <p:nvPr/>
          </p:nvSpPr>
          <p:spPr>
            <a:xfrm rot="0">
              <a:off x="287555" y="360875"/>
              <a:ext cx="1338353" cy="195597"/>
            </a:xfrm>
            <a:prstGeom prst="rect">
              <a:avLst/>
            </a:prstGeom>
          </p:spPr>
          <p:txBody>
            <a:bodyPr anchor="t" rtlCol="false" tIns="0" lIns="0" bIns="0" rIns="0">
              <a:spAutoFit/>
            </a:bodyPr>
            <a:lstStyle/>
            <a:p>
              <a:pPr algn="ctr">
                <a:lnSpc>
                  <a:spcPts val="1058"/>
                </a:lnSpc>
              </a:pPr>
            </a:p>
          </p:txBody>
        </p:sp>
        <p:sp>
          <p:nvSpPr>
            <p:cNvPr name="TextBox 18" id="18"/>
            <p:cNvSpPr txBox="true"/>
            <p:nvPr/>
          </p:nvSpPr>
          <p:spPr>
            <a:xfrm rot="0">
              <a:off x="482596" y="38100"/>
              <a:ext cx="4820910" cy="523137"/>
            </a:xfrm>
            <a:prstGeom prst="rect">
              <a:avLst/>
            </a:prstGeom>
          </p:spPr>
          <p:txBody>
            <a:bodyPr anchor="t" rtlCol="false" tIns="0" lIns="0" bIns="0" rIns="0">
              <a:spAutoFit/>
            </a:bodyPr>
            <a:lstStyle/>
            <a:p>
              <a:pPr algn="ctr">
                <a:lnSpc>
                  <a:spcPts val="2948"/>
                </a:lnSpc>
              </a:pPr>
            </a:p>
          </p:txBody>
        </p:sp>
        <p:sp>
          <p:nvSpPr>
            <p:cNvPr name="TextBox 19" id="19"/>
            <p:cNvSpPr txBox="true"/>
            <p:nvPr/>
          </p:nvSpPr>
          <p:spPr>
            <a:xfrm rot="0">
              <a:off x="387457" y="2368490"/>
              <a:ext cx="3387527" cy="433780"/>
            </a:xfrm>
            <a:prstGeom prst="rect">
              <a:avLst/>
            </a:prstGeom>
          </p:spPr>
          <p:txBody>
            <a:bodyPr anchor="t" rtlCol="false" tIns="0" lIns="0" bIns="0" rIns="0">
              <a:spAutoFit/>
            </a:bodyPr>
            <a:lstStyle/>
            <a:p>
              <a:pPr algn="just">
                <a:lnSpc>
                  <a:spcPts val="2571"/>
                </a:lnSpc>
              </a:pPr>
              <a:r>
                <a:rPr lang="en-US" b="true" sz="2143">
                  <a:solidFill>
                    <a:srgbClr val="FFFFFF"/>
                  </a:solidFill>
                  <a:latin typeface="Montserrat Bold"/>
                  <a:ea typeface="Montserrat Bold"/>
                  <a:cs typeface="Montserrat Bold"/>
                  <a:sym typeface="Montserrat Bold"/>
                </a:rPr>
                <a:t>Dr Sachin Saxena</a:t>
              </a:r>
            </a:p>
          </p:txBody>
        </p:sp>
        <p:sp>
          <p:nvSpPr>
            <p:cNvPr name="TextBox 20" id="20"/>
            <p:cNvSpPr txBox="true"/>
            <p:nvPr/>
          </p:nvSpPr>
          <p:spPr>
            <a:xfrm rot="0">
              <a:off x="520840" y="3053633"/>
              <a:ext cx="1845229" cy="407329"/>
            </a:xfrm>
            <a:prstGeom prst="rect">
              <a:avLst/>
            </a:prstGeom>
          </p:spPr>
          <p:txBody>
            <a:bodyPr anchor="t" rtlCol="false" tIns="0" lIns="0" bIns="0" rIns="0">
              <a:spAutoFit/>
            </a:bodyPr>
            <a:lstStyle/>
            <a:p>
              <a:pPr algn="just">
                <a:lnSpc>
                  <a:spcPts val="2414"/>
                </a:lnSpc>
              </a:pPr>
              <a:r>
                <a:rPr lang="en-US" b="true" sz="2012">
                  <a:solidFill>
                    <a:srgbClr val="000000"/>
                  </a:solidFill>
                  <a:latin typeface="Montserrat Bold"/>
                  <a:ea typeface="Montserrat Bold"/>
                  <a:cs typeface="Montserrat Bold"/>
                  <a:sym typeface="Montserrat Bold"/>
                </a:rPr>
                <a:t>Follow on</a:t>
              </a:r>
            </a:p>
          </p:txBody>
        </p:sp>
      </p:grpSp>
      <p:sp>
        <p:nvSpPr>
          <p:cNvPr name="Freeform 21" id="21"/>
          <p:cNvSpPr/>
          <p:nvPr/>
        </p:nvSpPr>
        <p:spPr>
          <a:xfrm flipH="false" flipV="false" rot="0">
            <a:off x="16134948" y="66675"/>
            <a:ext cx="2153052" cy="1649776"/>
          </a:xfrm>
          <a:custGeom>
            <a:avLst/>
            <a:gdLst/>
            <a:ahLst/>
            <a:cxnLst/>
            <a:rect r="r" b="b" t="t" l="l"/>
            <a:pathLst>
              <a:path h="1649776" w="2153052">
                <a:moveTo>
                  <a:pt x="0" y="0"/>
                </a:moveTo>
                <a:lnTo>
                  <a:pt x="2153052" y="0"/>
                </a:lnTo>
                <a:lnTo>
                  <a:pt x="2153052" y="1649776"/>
                </a:lnTo>
                <a:lnTo>
                  <a:pt x="0" y="164977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2" id="22"/>
          <p:cNvSpPr/>
          <p:nvPr/>
        </p:nvSpPr>
        <p:spPr>
          <a:xfrm flipH="false" flipV="false" rot="0">
            <a:off x="13107481" y="3799170"/>
            <a:ext cx="4723336" cy="3209202"/>
          </a:xfrm>
          <a:custGeom>
            <a:avLst/>
            <a:gdLst/>
            <a:ahLst/>
            <a:cxnLst/>
            <a:rect r="r" b="b" t="t" l="l"/>
            <a:pathLst>
              <a:path h="3209202" w="4723336">
                <a:moveTo>
                  <a:pt x="0" y="0"/>
                </a:moveTo>
                <a:lnTo>
                  <a:pt x="4723335" y="0"/>
                </a:lnTo>
                <a:lnTo>
                  <a:pt x="4723335" y="3209202"/>
                </a:lnTo>
                <a:lnTo>
                  <a:pt x="0" y="3209202"/>
                </a:lnTo>
                <a:lnTo>
                  <a:pt x="0" y="0"/>
                </a:lnTo>
                <a:close/>
              </a:path>
            </a:pathLst>
          </a:custGeom>
          <a:blipFill>
            <a:blip r:embed="rId8"/>
            <a:stretch>
              <a:fillRect l="0" t="0" r="0" b="0"/>
            </a:stretch>
          </a:blipFill>
        </p:spPr>
      </p:sp>
      <p:sp>
        <p:nvSpPr>
          <p:cNvPr name="Freeform 23" id="23"/>
          <p:cNvSpPr/>
          <p:nvPr/>
        </p:nvSpPr>
        <p:spPr>
          <a:xfrm flipH="false" flipV="false" rot="0">
            <a:off x="703748" y="3094017"/>
            <a:ext cx="5132887" cy="5058032"/>
          </a:xfrm>
          <a:custGeom>
            <a:avLst/>
            <a:gdLst/>
            <a:ahLst/>
            <a:cxnLst/>
            <a:rect r="r" b="b" t="t" l="l"/>
            <a:pathLst>
              <a:path h="5058032" w="5132887">
                <a:moveTo>
                  <a:pt x="0" y="0"/>
                </a:moveTo>
                <a:lnTo>
                  <a:pt x="5132886" y="0"/>
                </a:lnTo>
                <a:lnTo>
                  <a:pt x="5132886" y="5058032"/>
                </a:lnTo>
                <a:lnTo>
                  <a:pt x="0" y="5058032"/>
                </a:lnTo>
                <a:lnTo>
                  <a:pt x="0" y="0"/>
                </a:lnTo>
                <a:close/>
              </a:path>
            </a:pathLst>
          </a:custGeom>
          <a:blipFill>
            <a:blip r:embed="rId9"/>
            <a:stretch>
              <a:fillRect l="0" t="0" r="0" b="0"/>
            </a:stretch>
          </a:blipFill>
        </p:spPr>
      </p:sp>
      <p:sp>
        <p:nvSpPr>
          <p:cNvPr name="TextBox 24" id="24"/>
          <p:cNvSpPr txBox="true"/>
          <p:nvPr/>
        </p:nvSpPr>
        <p:spPr>
          <a:xfrm rot="0">
            <a:off x="457997" y="1795389"/>
            <a:ext cx="16801303" cy="976594"/>
          </a:xfrm>
          <a:prstGeom prst="rect">
            <a:avLst/>
          </a:prstGeom>
        </p:spPr>
        <p:txBody>
          <a:bodyPr anchor="t" rtlCol="false" tIns="0" lIns="0" bIns="0" rIns="0">
            <a:spAutoFit/>
          </a:bodyPr>
          <a:lstStyle/>
          <a:p>
            <a:pPr algn="l">
              <a:lnSpc>
                <a:spcPts val="3919"/>
              </a:lnSpc>
            </a:pPr>
            <a:r>
              <a:rPr lang="en-US" sz="2799">
                <a:solidFill>
                  <a:srgbClr val="81B65D"/>
                </a:solidFill>
                <a:latin typeface="Frankfurter Medium"/>
                <a:ea typeface="Frankfurter Medium"/>
                <a:cs typeface="Frankfurter Medium"/>
                <a:sym typeface="Frankfurter Medium"/>
              </a:rPr>
              <a:t>Data Lake itself will be having an additional metadata layer for data management, which having a transaction logs that gives the capability </a:t>
            </a:r>
            <a:r>
              <a:rPr lang="en-US" sz="2799" b="true">
                <a:solidFill>
                  <a:srgbClr val="81B65D"/>
                </a:solidFill>
                <a:latin typeface="Frankfurter Medium"/>
                <a:ea typeface="Frankfurter Medium"/>
                <a:cs typeface="Frankfurter Medium"/>
                <a:sym typeface="Frankfurter Medium"/>
              </a:rPr>
              <a:t>of data warehouse.</a:t>
            </a:r>
          </a:p>
        </p:txBody>
      </p:sp>
      <p:sp>
        <p:nvSpPr>
          <p:cNvPr name="TextBox 25" id="25"/>
          <p:cNvSpPr txBox="true"/>
          <p:nvPr/>
        </p:nvSpPr>
        <p:spPr>
          <a:xfrm rot="0">
            <a:off x="6197570" y="3065467"/>
            <a:ext cx="6225683" cy="5800725"/>
          </a:xfrm>
          <a:prstGeom prst="rect">
            <a:avLst/>
          </a:prstGeom>
        </p:spPr>
        <p:txBody>
          <a:bodyPr anchor="t" rtlCol="false" tIns="0" lIns="0" bIns="0" rIns="0">
            <a:spAutoFit/>
          </a:bodyPr>
          <a:lstStyle/>
          <a:p>
            <a:pPr algn="ctr">
              <a:lnSpc>
                <a:spcPts val="4199"/>
              </a:lnSpc>
            </a:pPr>
            <a:r>
              <a:rPr lang="en-US" sz="2999" b="true">
                <a:solidFill>
                  <a:srgbClr val="FF914D"/>
                </a:solidFill>
                <a:latin typeface="Univers Condensed Bold"/>
                <a:ea typeface="Univers Condensed Bold"/>
                <a:cs typeface="Univers Condensed Bold"/>
                <a:sym typeface="Univers Condensed Bold"/>
              </a:rPr>
              <a:t>Now Data Lake Ho</a:t>
            </a:r>
            <a:r>
              <a:rPr lang="en-US" b="true" sz="2999">
                <a:solidFill>
                  <a:srgbClr val="FF914D"/>
                </a:solidFill>
                <a:latin typeface="Univers Condensed Bold"/>
                <a:ea typeface="Univers Condensed Bold"/>
                <a:cs typeface="Univers Condensed Bold"/>
                <a:sym typeface="Univers Condensed Bold"/>
              </a:rPr>
              <a:t>use is built by best features of both. Now we can see there are some best elements of Data Lake and there are best elements of Data Warehouse. Lake House also provides traditional analytical DBMs management and performance features such as Acid transaction versioning, auditing, indexing, caching, and query optimization.</a:t>
            </a:r>
          </a:p>
          <a:p>
            <a:pPr algn="ctr">
              <a:lnSpc>
                <a:spcPts val="4199"/>
              </a:lnSpc>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8700" y="8474084"/>
            <a:ext cx="4901351" cy="784216"/>
          </a:xfrm>
          <a:custGeom>
            <a:avLst/>
            <a:gdLst/>
            <a:ahLst/>
            <a:cxnLst/>
            <a:rect r="r" b="b" t="t" l="l"/>
            <a:pathLst>
              <a:path h="784216" w="4901351">
                <a:moveTo>
                  <a:pt x="0" y="0"/>
                </a:moveTo>
                <a:lnTo>
                  <a:pt x="4901351" y="0"/>
                </a:lnTo>
                <a:lnTo>
                  <a:pt x="4901351" y="784216"/>
                </a:lnTo>
                <a:lnTo>
                  <a:pt x="0" y="78421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5836634" y="8474084"/>
            <a:ext cx="12451366" cy="784216"/>
            <a:chOff x="0" y="0"/>
            <a:chExt cx="3279372" cy="206543"/>
          </a:xfrm>
        </p:grpSpPr>
        <p:sp>
          <p:nvSpPr>
            <p:cNvPr name="Freeform 4" id="4"/>
            <p:cNvSpPr/>
            <p:nvPr/>
          </p:nvSpPr>
          <p:spPr>
            <a:xfrm flipH="false" flipV="false" rot="0">
              <a:off x="0" y="0"/>
              <a:ext cx="3279372" cy="206543"/>
            </a:xfrm>
            <a:custGeom>
              <a:avLst/>
              <a:gdLst/>
              <a:ahLst/>
              <a:cxnLst/>
              <a:rect r="r" b="b" t="t" l="l"/>
              <a:pathLst>
                <a:path h="206543" w="3279372">
                  <a:moveTo>
                    <a:pt x="0" y="0"/>
                  </a:moveTo>
                  <a:lnTo>
                    <a:pt x="3279372" y="0"/>
                  </a:lnTo>
                  <a:lnTo>
                    <a:pt x="3279372" y="206543"/>
                  </a:lnTo>
                  <a:lnTo>
                    <a:pt x="0" y="206543"/>
                  </a:lnTo>
                  <a:close/>
                </a:path>
              </a:pathLst>
            </a:custGeom>
            <a:solidFill>
              <a:srgbClr val="8CB7E2"/>
            </a:solidFill>
          </p:spPr>
        </p:sp>
        <p:sp>
          <p:nvSpPr>
            <p:cNvPr name="TextBox 5" id="5"/>
            <p:cNvSpPr txBox="true"/>
            <p:nvPr/>
          </p:nvSpPr>
          <p:spPr>
            <a:xfrm>
              <a:off x="0" y="-38100"/>
              <a:ext cx="3279372" cy="244643"/>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0" y="-1441608"/>
            <a:ext cx="4267949" cy="3016567"/>
            <a:chOff x="0" y="0"/>
            <a:chExt cx="5690599" cy="4022089"/>
          </a:xfrm>
        </p:grpSpPr>
        <p:grpSp>
          <p:nvGrpSpPr>
            <p:cNvPr name="Group 7" id="7"/>
            <p:cNvGrpSpPr/>
            <p:nvPr/>
          </p:nvGrpSpPr>
          <p:grpSpPr>
            <a:xfrm rot="0">
              <a:off x="0" y="2863668"/>
              <a:ext cx="5690599" cy="771803"/>
              <a:chOff x="0" y="0"/>
              <a:chExt cx="3832106" cy="519740"/>
            </a:xfrm>
          </p:grpSpPr>
          <p:sp>
            <p:nvSpPr>
              <p:cNvPr name="Freeform 8" id="8"/>
              <p:cNvSpPr/>
              <p:nvPr/>
            </p:nvSpPr>
            <p:spPr>
              <a:xfrm flipH="false" flipV="false" rot="0">
                <a:off x="0" y="0"/>
                <a:ext cx="3832106" cy="519740"/>
              </a:xfrm>
              <a:custGeom>
                <a:avLst/>
                <a:gdLst/>
                <a:ahLst/>
                <a:cxnLst/>
                <a:rect r="r" b="b" t="t" l="l"/>
                <a:pathLst>
                  <a:path h="519740" w="3832106">
                    <a:moveTo>
                      <a:pt x="0" y="0"/>
                    </a:moveTo>
                    <a:lnTo>
                      <a:pt x="3832106" y="0"/>
                    </a:lnTo>
                    <a:lnTo>
                      <a:pt x="3832106" y="519740"/>
                    </a:lnTo>
                    <a:lnTo>
                      <a:pt x="0" y="519740"/>
                    </a:lnTo>
                    <a:close/>
                  </a:path>
                </a:pathLst>
              </a:custGeom>
              <a:solidFill>
                <a:srgbClr val="FFFFFF"/>
              </a:solidFill>
            </p:spPr>
          </p:sp>
          <p:sp>
            <p:nvSpPr>
              <p:cNvPr name="TextBox 9" id="9"/>
              <p:cNvSpPr txBox="true"/>
              <p:nvPr/>
            </p:nvSpPr>
            <p:spPr>
              <a:xfrm>
                <a:off x="0" y="0"/>
                <a:ext cx="3832106" cy="519740"/>
              </a:xfrm>
              <a:prstGeom prst="rect">
                <a:avLst/>
              </a:prstGeom>
            </p:spPr>
            <p:txBody>
              <a:bodyPr anchor="ctr" rtlCol="false" tIns="50800" lIns="50800" bIns="50800" rIns="50800"/>
              <a:lstStyle/>
              <a:p>
                <a:pPr algn="ctr">
                  <a:lnSpc>
                    <a:spcPts val="2456"/>
                  </a:lnSpc>
                </a:pPr>
              </a:p>
            </p:txBody>
          </p:sp>
        </p:grpSp>
        <p:grpSp>
          <p:nvGrpSpPr>
            <p:cNvPr name="Group 10" id="10"/>
            <p:cNvGrpSpPr>
              <a:grpSpLocks noChangeAspect="true"/>
            </p:cNvGrpSpPr>
            <p:nvPr/>
          </p:nvGrpSpPr>
          <p:grpSpPr>
            <a:xfrm rot="0">
              <a:off x="4086026" y="2187851"/>
              <a:ext cx="1033907" cy="1592400"/>
              <a:chOff x="0" y="0"/>
              <a:chExt cx="6887388" cy="10607802"/>
            </a:xfrm>
          </p:grpSpPr>
          <p:sp>
            <p:nvSpPr>
              <p:cNvPr name="Freeform 11" id="11"/>
              <p:cNvSpPr/>
              <p:nvPr/>
            </p:nvSpPr>
            <p:spPr>
              <a:xfrm flipH="false" flipV="false" rot="0">
                <a:off x="0" y="0"/>
                <a:ext cx="6887337" cy="10607802"/>
              </a:xfrm>
              <a:custGeom>
                <a:avLst/>
                <a:gdLst/>
                <a:ahLst/>
                <a:cxnLst/>
                <a:rect r="r" b="b" t="t" l="l"/>
                <a:pathLst>
                  <a:path h="10607802" w="6887337">
                    <a:moveTo>
                      <a:pt x="285877" y="2921"/>
                    </a:moveTo>
                    <a:lnTo>
                      <a:pt x="6887337" y="627634"/>
                    </a:lnTo>
                    <a:lnTo>
                      <a:pt x="5016500" y="10607802"/>
                    </a:lnTo>
                    <a:lnTo>
                      <a:pt x="0" y="9431528"/>
                    </a:lnTo>
                    <a:lnTo>
                      <a:pt x="255143" y="0"/>
                    </a:lnTo>
                    <a:lnTo>
                      <a:pt x="286004" y="2921"/>
                    </a:lnTo>
                    <a:moveTo>
                      <a:pt x="280543" y="60579"/>
                    </a:moveTo>
                    <a:lnTo>
                      <a:pt x="283210" y="31750"/>
                    </a:lnTo>
                    <a:lnTo>
                      <a:pt x="312166" y="32512"/>
                    </a:lnTo>
                    <a:lnTo>
                      <a:pt x="58547" y="9409430"/>
                    </a:lnTo>
                    <a:lnTo>
                      <a:pt x="29591" y="9408668"/>
                    </a:lnTo>
                    <a:lnTo>
                      <a:pt x="36195" y="9380475"/>
                    </a:lnTo>
                    <a:lnTo>
                      <a:pt x="5000244" y="10544556"/>
                    </a:lnTo>
                    <a:lnTo>
                      <a:pt x="4993640" y="10572750"/>
                    </a:lnTo>
                    <a:lnTo>
                      <a:pt x="4965192" y="10567416"/>
                    </a:lnTo>
                    <a:lnTo>
                      <a:pt x="6824726" y="648208"/>
                    </a:lnTo>
                    <a:lnTo>
                      <a:pt x="6853174" y="653542"/>
                    </a:lnTo>
                    <a:lnTo>
                      <a:pt x="6850507" y="682371"/>
                    </a:lnTo>
                    <a:lnTo>
                      <a:pt x="280416" y="60579"/>
                    </a:lnTo>
                    <a:close/>
                  </a:path>
                </a:pathLst>
              </a:custGeom>
              <a:solidFill>
                <a:srgbClr val="FEA106"/>
              </a:solidFill>
            </p:spPr>
          </p:sp>
        </p:grpSp>
        <p:grpSp>
          <p:nvGrpSpPr>
            <p:cNvPr name="Group 12" id="12"/>
            <p:cNvGrpSpPr>
              <a:grpSpLocks noChangeAspect="true"/>
            </p:cNvGrpSpPr>
            <p:nvPr/>
          </p:nvGrpSpPr>
          <p:grpSpPr>
            <a:xfrm rot="0">
              <a:off x="3933206" y="2286560"/>
              <a:ext cx="1084288" cy="1735529"/>
              <a:chOff x="0" y="0"/>
              <a:chExt cx="6606921" cy="10575138"/>
            </a:xfrm>
          </p:grpSpPr>
          <p:sp>
            <p:nvSpPr>
              <p:cNvPr name="Freeform 13" id="13"/>
              <p:cNvSpPr/>
              <p:nvPr/>
            </p:nvSpPr>
            <p:spPr>
              <a:xfrm flipH="false" flipV="false" rot="0">
                <a:off x="0" y="0"/>
                <a:ext cx="6606921" cy="10575163"/>
              </a:xfrm>
              <a:custGeom>
                <a:avLst/>
                <a:gdLst/>
                <a:ahLst/>
                <a:cxnLst/>
                <a:rect r="r" b="b" t="t" l="l"/>
                <a:pathLst>
                  <a:path h="10575163" w="6606921">
                    <a:moveTo>
                      <a:pt x="5461" y="0"/>
                    </a:moveTo>
                    <a:lnTo>
                      <a:pt x="6606921" y="624713"/>
                    </a:lnTo>
                    <a:lnTo>
                      <a:pt x="4741672" y="10575163"/>
                    </a:lnTo>
                    <a:lnTo>
                      <a:pt x="4684776" y="10564495"/>
                    </a:lnTo>
                    <a:lnTo>
                      <a:pt x="6544183" y="645287"/>
                    </a:lnTo>
                    <a:lnTo>
                      <a:pt x="6572631" y="650621"/>
                    </a:lnTo>
                    <a:lnTo>
                      <a:pt x="6569963" y="679450"/>
                    </a:lnTo>
                    <a:lnTo>
                      <a:pt x="0" y="57658"/>
                    </a:lnTo>
                    <a:close/>
                  </a:path>
                </a:pathLst>
              </a:custGeom>
              <a:solidFill>
                <a:srgbClr val="FE5006"/>
              </a:solidFill>
            </p:spPr>
          </p:sp>
        </p:grpSp>
        <p:grpSp>
          <p:nvGrpSpPr>
            <p:cNvPr name="Group 14" id="14"/>
            <p:cNvGrpSpPr>
              <a:grpSpLocks noChangeAspect="true"/>
            </p:cNvGrpSpPr>
            <p:nvPr/>
          </p:nvGrpSpPr>
          <p:grpSpPr>
            <a:xfrm rot="0">
              <a:off x="3774985" y="2136779"/>
              <a:ext cx="1238784" cy="1694544"/>
              <a:chOff x="0" y="0"/>
              <a:chExt cx="9946386" cy="13605751"/>
            </a:xfrm>
          </p:grpSpPr>
          <p:sp>
            <p:nvSpPr>
              <p:cNvPr name="Freeform 15" id="15"/>
              <p:cNvSpPr/>
              <p:nvPr/>
            </p:nvSpPr>
            <p:spPr>
              <a:xfrm flipH="false" flipV="false" rot="0">
                <a:off x="0" y="0"/>
                <a:ext cx="9946386" cy="13605763"/>
              </a:xfrm>
              <a:custGeom>
                <a:avLst/>
                <a:gdLst/>
                <a:ahLst/>
                <a:cxnLst/>
                <a:rect r="r" b="b" t="t" l="l"/>
                <a:pathLst>
                  <a:path h="13605763" w="9946386">
                    <a:moveTo>
                      <a:pt x="9327007" y="0"/>
                    </a:moveTo>
                    <a:lnTo>
                      <a:pt x="0" y="1340993"/>
                    </a:lnTo>
                    <a:lnTo>
                      <a:pt x="2675001" y="13605763"/>
                    </a:lnTo>
                    <a:lnTo>
                      <a:pt x="9946386" y="13494511"/>
                    </a:lnTo>
                    <a:lnTo>
                      <a:pt x="9327007" y="0"/>
                    </a:lnTo>
                    <a:close/>
                  </a:path>
                </a:pathLst>
              </a:custGeom>
              <a:blipFill>
                <a:blip r:embed="rId4"/>
                <a:stretch>
                  <a:fillRect l="-18395" t="0" r="-18395" b="0"/>
                </a:stretch>
              </a:blipFill>
            </p:spPr>
          </p:sp>
        </p:grpSp>
        <p:sp>
          <p:nvSpPr>
            <p:cNvPr name="Freeform 16" id="16"/>
            <p:cNvSpPr/>
            <p:nvPr/>
          </p:nvSpPr>
          <p:spPr>
            <a:xfrm flipH="false" flipV="false" rot="0">
              <a:off x="2439248" y="3047996"/>
              <a:ext cx="1335737" cy="412965"/>
            </a:xfrm>
            <a:custGeom>
              <a:avLst/>
              <a:gdLst/>
              <a:ahLst/>
              <a:cxnLst/>
              <a:rect r="r" b="b" t="t" l="l"/>
              <a:pathLst>
                <a:path h="412965" w="1335737">
                  <a:moveTo>
                    <a:pt x="0" y="0"/>
                  </a:moveTo>
                  <a:lnTo>
                    <a:pt x="1335737" y="0"/>
                  </a:lnTo>
                  <a:lnTo>
                    <a:pt x="1335737" y="412966"/>
                  </a:lnTo>
                  <a:lnTo>
                    <a:pt x="0" y="412966"/>
                  </a:lnTo>
                  <a:lnTo>
                    <a:pt x="0" y="0"/>
                  </a:lnTo>
                  <a:close/>
                </a:path>
              </a:pathLst>
            </a:custGeom>
            <a:blipFill>
              <a:blip r:embed="rId5"/>
              <a:stretch>
                <a:fillRect l="0" t="0" r="0" b="0"/>
              </a:stretch>
            </a:blipFill>
          </p:spPr>
        </p:sp>
        <p:sp>
          <p:nvSpPr>
            <p:cNvPr name="TextBox 17" id="17"/>
            <p:cNvSpPr txBox="true"/>
            <p:nvPr/>
          </p:nvSpPr>
          <p:spPr>
            <a:xfrm rot="0">
              <a:off x="287555" y="360875"/>
              <a:ext cx="1338353" cy="195597"/>
            </a:xfrm>
            <a:prstGeom prst="rect">
              <a:avLst/>
            </a:prstGeom>
          </p:spPr>
          <p:txBody>
            <a:bodyPr anchor="t" rtlCol="false" tIns="0" lIns="0" bIns="0" rIns="0">
              <a:spAutoFit/>
            </a:bodyPr>
            <a:lstStyle/>
            <a:p>
              <a:pPr algn="ctr">
                <a:lnSpc>
                  <a:spcPts val="1058"/>
                </a:lnSpc>
              </a:pPr>
            </a:p>
          </p:txBody>
        </p:sp>
        <p:sp>
          <p:nvSpPr>
            <p:cNvPr name="TextBox 18" id="18"/>
            <p:cNvSpPr txBox="true"/>
            <p:nvPr/>
          </p:nvSpPr>
          <p:spPr>
            <a:xfrm rot="0">
              <a:off x="482596" y="38100"/>
              <a:ext cx="4820910" cy="523137"/>
            </a:xfrm>
            <a:prstGeom prst="rect">
              <a:avLst/>
            </a:prstGeom>
          </p:spPr>
          <p:txBody>
            <a:bodyPr anchor="t" rtlCol="false" tIns="0" lIns="0" bIns="0" rIns="0">
              <a:spAutoFit/>
            </a:bodyPr>
            <a:lstStyle/>
            <a:p>
              <a:pPr algn="ctr">
                <a:lnSpc>
                  <a:spcPts val="2948"/>
                </a:lnSpc>
              </a:pPr>
            </a:p>
          </p:txBody>
        </p:sp>
        <p:sp>
          <p:nvSpPr>
            <p:cNvPr name="TextBox 19" id="19"/>
            <p:cNvSpPr txBox="true"/>
            <p:nvPr/>
          </p:nvSpPr>
          <p:spPr>
            <a:xfrm rot="0">
              <a:off x="387457" y="2368490"/>
              <a:ext cx="3387527" cy="433780"/>
            </a:xfrm>
            <a:prstGeom prst="rect">
              <a:avLst/>
            </a:prstGeom>
          </p:spPr>
          <p:txBody>
            <a:bodyPr anchor="t" rtlCol="false" tIns="0" lIns="0" bIns="0" rIns="0">
              <a:spAutoFit/>
            </a:bodyPr>
            <a:lstStyle/>
            <a:p>
              <a:pPr algn="just">
                <a:lnSpc>
                  <a:spcPts val="2571"/>
                </a:lnSpc>
              </a:pPr>
              <a:r>
                <a:rPr lang="en-US" b="true" sz="2143">
                  <a:solidFill>
                    <a:srgbClr val="FFFFFF"/>
                  </a:solidFill>
                  <a:latin typeface="Montserrat Bold"/>
                  <a:ea typeface="Montserrat Bold"/>
                  <a:cs typeface="Montserrat Bold"/>
                  <a:sym typeface="Montserrat Bold"/>
                </a:rPr>
                <a:t>Dr Sachin Saxena</a:t>
              </a:r>
            </a:p>
          </p:txBody>
        </p:sp>
        <p:sp>
          <p:nvSpPr>
            <p:cNvPr name="TextBox 20" id="20"/>
            <p:cNvSpPr txBox="true"/>
            <p:nvPr/>
          </p:nvSpPr>
          <p:spPr>
            <a:xfrm rot="0">
              <a:off x="520840" y="3053633"/>
              <a:ext cx="1845229" cy="407329"/>
            </a:xfrm>
            <a:prstGeom prst="rect">
              <a:avLst/>
            </a:prstGeom>
          </p:spPr>
          <p:txBody>
            <a:bodyPr anchor="t" rtlCol="false" tIns="0" lIns="0" bIns="0" rIns="0">
              <a:spAutoFit/>
            </a:bodyPr>
            <a:lstStyle/>
            <a:p>
              <a:pPr algn="just">
                <a:lnSpc>
                  <a:spcPts val="2414"/>
                </a:lnSpc>
              </a:pPr>
              <a:r>
                <a:rPr lang="en-US" b="true" sz="2012">
                  <a:solidFill>
                    <a:srgbClr val="000000"/>
                  </a:solidFill>
                  <a:latin typeface="Montserrat Bold"/>
                  <a:ea typeface="Montserrat Bold"/>
                  <a:cs typeface="Montserrat Bold"/>
                  <a:sym typeface="Montserrat Bold"/>
                </a:rPr>
                <a:t>Follow on</a:t>
              </a:r>
            </a:p>
          </p:txBody>
        </p:sp>
      </p:grpSp>
      <p:sp>
        <p:nvSpPr>
          <p:cNvPr name="Freeform 21" id="21"/>
          <p:cNvSpPr/>
          <p:nvPr/>
        </p:nvSpPr>
        <p:spPr>
          <a:xfrm flipH="false" flipV="false" rot="0">
            <a:off x="16134948" y="66675"/>
            <a:ext cx="2153052" cy="1649776"/>
          </a:xfrm>
          <a:custGeom>
            <a:avLst/>
            <a:gdLst/>
            <a:ahLst/>
            <a:cxnLst/>
            <a:rect r="r" b="b" t="t" l="l"/>
            <a:pathLst>
              <a:path h="1649776" w="2153052">
                <a:moveTo>
                  <a:pt x="0" y="0"/>
                </a:moveTo>
                <a:lnTo>
                  <a:pt x="2153052" y="0"/>
                </a:lnTo>
                <a:lnTo>
                  <a:pt x="2153052" y="1649776"/>
                </a:lnTo>
                <a:lnTo>
                  <a:pt x="0" y="164977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2" id="22"/>
          <p:cNvSpPr/>
          <p:nvPr/>
        </p:nvSpPr>
        <p:spPr>
          <a:xfrm flipH="false" flipV="false" rot="0">
            <a:off x="1028700" y="3543489"/>
            <a:ext cx="7174717" cy="4633120"/>
          </a:xfrm>
          <a:custGeom>
            <a:avLst/>
            <a:gdLst/>
            <a:ahLst/>
            <a:cxnLst/>
            <a:rect r="r" b="b" t="t" l="l"/>
            <a:pathLst>
              <a:path h="4633120" w="7174717">
                <a:moveTo>
                  <a:pt x="0" y="0"/>
                </a:moveTo>
                <a:lnTo>
                  <a:pt x="7174717" y="0"/>
                </a:lnTo>
                <a:lnTo>
                  <a:pt x="7174717" y="4633120"/>
                </a:lnTo>
                <a:lnTo>
                  <a:pt x="0" y="4633120"/>
                </a:lnTo>
                <a:lnTo>
                  <a:pt x="0" y="0"/>
                </a:lnTo>
                <a:close/>
              </a:path>
            </a:pathLst>
          </a:custGeom>
          <a:blipFill>
            <a:blip r:embed="rId8"/>
            <a:stretch>
              <a:fillRect l="0" t="0" r="0" b="0"/>
            </a:stretch>
          </a:blipFill>
        </p:spPr>
      </p:sp>
      <p:sp>
        <p:nvSpPr>
          <p:cNvPr name="Freeform 23" id="23"/>
          <p:cNvSpPr/>
          <p:nvPr/>
        </p:nvSpPr>
        <p:spPr>
          <a:xfrm flipH="false" flipV="false" rot="0">
            <a:off x="9307158" y="3667259"/>
            <a:ext cx="7904316" cy="4406831"/>
          </a:xfrm>
          <a:custGeom>
            <a:avLst/>
            <a:gdLst/>
            <a:ahLst/>
            <a:cxnLst/>
            <a:rect r="r" b="b" t="t" l="l"/>
            <a:pathLst>
              <a:path h="4406831" w="7904316">
                <a:moveTo>
                  <a:pt x="0" y="0"/>
                </a:moveTo>
                <a:lnTo>
                  <a:pt x="7904316" y="0"/>
                </a:lnTo>
                <a:lnTo>
                  <a:pt x="7904316" y="4406831"/>
                </a:lnTo>
                <a:lnTo>
                  <a:pt x="0" y="4406831"/>
                </a:lnTo>
                <a:lnTo>
                  <a:pt x="0" y="0"/>
                </a:lnTo>
                <a:close/>
              </a:path>
            </a:pathLst>
          </a:custGeom>
          <a:blipFill>
            <a:blip r:embed="rId9"/>
            <a:stretch>
              <a:fillRect l="0" t="0" r="0" b="0"/>
            </a:stretch>
          </a:blipFill>
        </p:spPr>
      </p:sp>
      <p:sp>
        <p:nvSpPr>
          <p:cNvPr name="TextBox 24" id="24"/>
          <p:cNvSpPr txBox="true"/>
          <p:nvPr/>
        </p:nvSpPr>
        <p:spPr>
          <a:xfrm rot="0">
            <a:off x="457997" y="1795389"/>
            <a:ext cx="17340123" cy="1471876"/>
          </a:xfrm>
          <a:prstGeom prst="rect">
            <a:avLst/>
          </a:prstGeom>
        </p:spPr>
        <p:txBody>
          <a:bodyPr anchor="t" rtlCol="false" tIns="0" lIns="0" bIns="0" rIns="0">
            <a:spAutoFit/>
          </a:bodyPr>
          <a:lstStyle/>
          <a:p>
            <a:pPr algn="l" marL="604519" indent="-302260" lvl="1">
              <a:lnSpc>
                <a:spcPts val="3919"/>
              </a:lnSpc>
              <a:buFont typeface="Arial"/>
              <a:buChar char="•"/>
            </a:pPr>
            <a:r>
              <a:rPr lang="en-US" sz="2799">
                <a:solidFill>
                  <a:srgbClr val="5E17EB"/>
                </a:solidFill>
                <a:latin typeface="Frankfurter Medium"/>
                <a:ea typeface="Frankfurter Medium"/>
                <a:cs typeface="Frankfurter Medium"/>
                <a:sym typeface="Frankfurter Medium"/>
              </a:rPr>
              <a:t>Using data lake we are unable to perform Update operation. Only in delta lake this operati</a:t>
            </a:r>
            <a:r>
              <a:rPr lang="en-US" b="true" sz="2799">
                <a:solidFill>
                  <a:srgbClr val="5E17EB"/>
                </a:solidFill>
                <a:latin typeface="Frankfurter Medium"/>
                <a:ea typeface="Frankfurter Medium"/>
                <a:cs typeface="Frankfurter Medium"/>
                <a:sym typeface="Frankfurter Medium"/>
              </a:rPr>
              <a:t>on is supportive. </a:t>
            </a:r>
          </a:p>
          <a:p>
            <a:pPr algn="l" marL="604519" indent="-302260" lvl="1">
              <a:lnSpc>
                <a:spcPts val="3919"/>
              </a:lnSpc>
              <a:buFont typeface="Arial"/>
              <a:buChar char="•"/>
            </a:pPr>
            <a:r>
              <a:rPr lang="en-US" b="true" sz="2799">
                <a:solidFill>
                  <a:srgbClr val="5E17EB"/>
                </a:solidFill>
                <a:latin typeface="Frankfurter Medium"/>
                <a:ea typeface="Frankfurter Medium"/>
                <a:cs typeface="Frankfurter Medium"/>
                <a:sym typeface="Frankfurter Medium"/>
              </a:rPr>
              <a:t>Even using spark.sql, are unable to perform Update operation. This is one of Drawbacks of ADLS. </a:t>
            </a:r>
          </a:p>
          <a:p>
            <a:pPr algn="l" marL="604519" indent="-302260" lvl="1">
              <a:lnSpc>
                <a:spcPts val="3919"/>
              </a:lnSpc>
              <a:buFont typeface="Arial"/>
              <a:buChar char="•"/>
            </a:pPr>
            <a:r>
              <a:rPr lang="en-US" b="true" sz="2799">
                <a:solidFill>
                  <a:srgbClr val="5E17EB"/>
                </a:solidFill>
                <a:latin typeface="Frankfurter Medium"/>
                <a:ea typeface="Frankfurter Medium"/>
                <a:cs typeface="Frankfurter Medium"/>
                <a:sym typeface="Frankfurter Medium"/>
              </a:rPr>
              <a:t>Versioning is also not available in ADLS, which is Drawbacks of ADLS. </a:t>
            </a:r>
          </a:p>
        </p:txBody>
      </p:sp>
      <p:sp>
        <p:nvSpPr>
          <p:cNvPr name="TextBox 25" id="25"/>
          <p:cNvSpPr txBox="true"/>
          <p:nvPr/>
        </p:nvSpPr>
        <p:spPr>
          <a:xfrm rot="0">
            <a:off x="13578273" y="3172014"/>
            <a:ext cx="4036405" cy="1954115"/>
          </a:xfrm>
          <a:prstGeom prst="rect">
            <a:avLst/>
          </a:prstGeom>
        </p:spPr>
        <p:txBody>
          <a:bodyPr anchor="t" rtlCol="false" tIns="0" lIns="0" bIns="0" rIns="0">
            <a:spAutoFit/>
          </a:bodyPr>
          <a:lstStyle/>
          <a:p>
            <a:pPr algn="ctr">
              <a:lnSpc>
                <a:spcPts val="3029"/>
              </a:lnSpc>
            </a:pPr>
            <a:r>
              <a:rPr lang="en-US" sz="2163" b="true">
                <a:solidFill>
                  <a:srgbClr val="000000"/>
                </a:solidFill>
                <a:latin typeface="Univers Condensed Bold"/>
                <a:ea typeface="Univers Condensed Bold"/>
                <a:cs typeface="Univers Condensed Bold"/>
                <a:sym typeface="Univers Condensed Bold"/>
              </a:rPr>
              <a:t>Transaction logs tracks c</a:t>
            </a:r>
            <a:r>
              <a:rPr lang="en-US" b="true" sz="2163">
                <a:solidFill>
                  <a:srgbClr val="000000"/>
                </a:solidFill>
                <a:latin typeface="Univers Condensed Bold"/>
                <a:ea typeface="Univers Condensed Bold"/>
                <a:cs typeface="Univers Condensed Bold"/>
                <a:sym typeface="Univers Condensed Bold"/>
              </a:rPr>
              <a:t>hanges to delta table and it is responsible for bringing the ACID compliance for Delta lake. </a:t>
            </a:r>
          </a:p>
          <a:p>
            <a:pPr algn="ctr">
              <a:lnSpc>
                <a:spcPts val="3029"/>
              </a:lnSpc>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9502784"/>
            <a:ext cx="19217279" cy="784216"/>
            <a:chOff x="0" y="0"/>
            <a:chExt cx="5061341" cy="206543"/>
          </a:xfrm>
        </p:grpSpPr>
        <p:sp>
          <p:nvSpPr>
            <p:cNvPr name="Freeform 3" id="3"/>
            <p:cNvSpPr/>
            <p:nvPr/>
          </p:nvSpPr>
          <p:spPr>
            <a:xfrm flipH="false" flipV="false" rot="0">
              <a:off x="0" y="0"/>
              <a:ext cx="5061341" cy="206543"/>
            </a:xfrm>
            <a:custGeom>
              <a:avLst/>
              <a:gdLst/>
              <a:ahLst/>
              <a:cxnLst/>
              <a:rect r="r" b="b" t="t" l="l"/>
              <a:pathLst>
                <a:path h="206543" w="5061341">
                  <a:moveTo>
                    <a:pt x="0" y="0"/>
                  </a:moveTo>
                  <a:lnTo>
                    <a:pt x="5061341" y="0"/>
                  </a:lnTo>
                  <a:lnTo>
                    <a:pt x="5061341" y="206543"/>
                  </a:lnTo>
                  <a:lnTo>
                    <a:pt x="0" y="206543"/>
                  </a:lnTo>
                  <a:close/>
                </a:path>
              </a:pathLst>
            </a:custGeom>
            <a:solidFill>
              <a:srgbClr val="8CB7E2"/>
            </a:solidFill>
          </p:spPr>
        </p:sp>
        <p:sp>
          <p:nvSpPr>
            <p:cNvPr name="TextBox 4" id="4"/>
            <p:cNvSpPr txBox="true"/>
            <p:nvPr/>
          </p:nvSpPr>
          <p:spPr>
            <a:xfrm>
              <a:off x="0" y="-38100"/>
              <a:ext cx="5061341" cy="244643"/>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5338273" y="-1087446"/>
            <a:ext cx="2848615" cy="2013388"/>
            <a:chOff x="0" y="0"/>
            <a:chExt cx="3798154" cy="2684517"/>
          </a:xfrm>
        </p:grpSpPr>
        <p:grpSp>
          <p:nvGrpSpPr>
            <p:cNvPr name="Group 6" id="6"/>
            <p:cNvGrpSpPr/>
            <p:nvPr/>
          </p:nvGrpSpPr>
          <p:grpSpPr>
            <a:xfrm rot="0">
              <a:off x="0" y="1911337"/>
              <a:ext cx="3798154" cy="515135"/>
              <a:chOff x="0" y="0"/>
              <a:chExt cx="3832106" cy="519740"/>
            </a:xfrm>
          </p:grpSpPr>
          <p:sp>
            <p:nvSpPr>
              <p:cNvPr name="Freeform 7" id="7"/>
              <p:cNvSpPr/>
              <p:nvPr/>
            </p:nvSpPr>
            <p:spPr>
              <a:xfrm flipH="false" flipV="false" rot="0">
                <a:off x="0" y="0"/>
                <a:ext cx="3832106" cy="519740"/>
              </a:xfrm>
              <a:custGeom>
                <a:avLst/>
                <a:gdLst/>
                <a:ahLst/>
                <a:cxnLst/>
                <a:rect r="r" b="b" t="t" l="l"/>
                <a:pathLst>
                  <a:path h="519740" w="3832106">
                    <a:moveTo>
                      <a:pt x="0" y="0"/>
                    </a:moveTo>
                    <a:lnTo>
                      <a:pt x="3832106" y="0"/>
                    </a:lnTo>
                    <a:lnTo>
                      <a:pt x="3832106" y="519740"/>
                    </a:lnTo>
                    <a:lnTo>
                      <a:pt x="0" y="519740"/>
                    </a:lnTo>
                    <a:close/>
                  </a:path>
                </a:pathLst>
              </a:custGeom>
              <a:solidFill>
                <a:srgbClr val="FFFFFF"/>
              </a:solidFill>
            </p:spPr>
          </p:sp>
          <p:sp>
            <p:nvSpPr>
              <p:cNvPr name="TextBox 8" id="8"/>
              <p:cNvSpPr txBox="true"/>
              <p:nvPr/>
            </p:nvSpPr>
            <p:spPr>
              <a:xfrm>
                <a:off x="0" y="0"/>
                <a:ext cx="3832106" cy="519740"/>
              </a:xfrm>
              <a:prstGeom prst="rect">
                <a:avLst/>
              </a:prstGeom>
            </p:spPr>
            <p:txBody>
              <a:bodyPr anchor="ctr" rtlCol="false" tIns="50800" lIns="50800" bIns="50800" rIns="50800"/>
              <a:lstStyle/>
              <a:p>
                <a:pPr algn="ctr">
                  <a:lnSpc>
                    <a:spcPts val="2456"/>
                  </a:lnSpc>
                </a:pPr>
              </a:p>
            </p:txBody>
          </p:sp>
        </p:grpSp>
        <p:grpSp>
          <p:nvGrpSpPr>
            <p:cNvPr name="Group 9" id="9"/>
            <p:cNvGrpSpPr>
              <a:grpSpLocks noChangeAspect="true"/>
            </p:cNvGrpSpPr>
            <p:nvPr/>
          </p:nvGrpSpPr>
          <p:grpSpPr>
            <a:xfrm rot="0">
              <a:off x="2727192" y="1460267"/>
              <a:ext cx="690074" cy="1062837"/>
              <a:chOff x="0" y="0"/>
              <a:chExt cx="6887388" cy="10607802"/>
            </a:xfrm>
          </p:grpSpPr>
          <p:sp>
            <p:nvSpPr>
              <p:cNvPr name="Freeform 10" id="10"/>
              <p:cNvSpPr/>
              <p:nvPr/>
            </p:nvSpPr>
            <p:spPr>
              <a:xfrm flipH="false" flipV="false" rot="0">
                <a:off x="0" y="0"/>
                <a:ext cx="6887337" cy="10607802"/>
              </a:xfrm>
              <a:custGeom>
                <a:avLst/>
                <a:gdLst/>
                <a:ahLst/>
                <a:cxnLst/>
                <a:rect r="r" b="b" t="t" l="l"/>
                <a:pathLst>
                  <a:path h="10607802" w="6887337">
                    <a:moveTo>
                      <a:pt x="285877" y="2921"/>
                    </a:moveTo>
                    <a:lnTo>
                      <a:pt x="6887337" y="627634"/>
                    </a:lnTo>
                    <a:lnTo>
                      <a:pt x="5016500" y="10607802"/>
                    </a:lnTo>
                    <a:lnTo>
                      <a:pt x="0" y="9431528"/>
                    </a:lnTo>
                    <a:lnTo>
                      <a:pt x="255143" y="0"/>
                    </a:lnTo>
                    <a:lnTo>
                      <a:pt x="286004" y="2921"/>
                    </a:lnTo>
                    <a:moveTo>
                      <a:pt x="280543" y="60579"/>
                    </a:moveTo>
                    <a:lnTo>
                      <a:pt x="283210" y="31750"/>
                    </a:lnTo>
                    <a:lnTo>
                      <a:pt x="312166" y="32512"/>
                    </a:lnTo>
                    <a:lnTo>
                      <a:pt x="58547" y="9409430"/>
                    </a:lnTo>
                    <a:lnTo>
                      <a:pt x="29591" y="9408668"/>
                    </a:lnTo>
                    <a:lnTo>
                      <a:pt x="36195" y="9380475"/>
                    </a:lnTo>
                    <a:lnTo>
                      <a:pt x="5000244" y="10544556"/>
                    </a:lnTo>
                    <a:lnTo>
                      <a:pt x="4993640" y="10572750"/>
                    </a:lnTo>
                    <a:lnTo>
                      <a:pt x="4965192" y="10567416"/>
                    </a:lnTo>
                    <a:lnTo>
                      <a:pt x="6824726" y="648208"/>
                    </a:lnTo>
                    <a:lnTo>
                      <a:pt x="6853174" y="653542"/>
                    </a:lnTo>
                    <a:lnTo>
                      <a:pt x="6850507" y="682371"/>
                    </a:lnTo>
                    <a:lnTo>
                      <a:pt x="280416" y="60579"/>
                    </a:lnTo>
                    <a:close/>
                  </a:path>
                </a:pathLst>
              </a:custGeom>
              <a:solidFill>
                <a:srgbClr val="FEA106"/>
              </a:solidFill>
            </p:spPr>
          </p:sp>
        </p:grpSp>
        <p:grpSp>
          <p:nvGrpSpPr>
            <p:cNvPr name="Group 11" id="11"/>
            <p:cNvGrpSpPr>
              <a:grpSpLocks noChangeAspect="true"/>
            </p:cNvGrpSpPr>
            <p:nvPr/>
          </p:nvGrpSpPr>
          <p:grpSpPr>
            <a:xfrm rot="0">
              <a:off x="2625193" y="1526150"/>
              <a:ext cx="723701" cy="1158368"/>
              <a:chOff x="0" y="0"/>
              <a:chExt cx="6606921" cy="10575138"/>
            </a:xfrm>
          </p:grpSpPr>
          <p:sp>
            <p:nvSpPr>
              <p:cNvPr name="Freeform 12" id="12"/>
              <p:cNvSpPr/>
              <p:nvPr/>
            </p:nvSpPr>
            <p:spPr>
              <a:xfrm flipH="false" flipV="false" rot="0">
                <a:off x="0" y="0"/>
                <a:ext cx="6606921" cy="10575163"/>
              </a:xfrm>
              <a:custGeom>
                <a:avLst/>
                <a:gdLst/>
                <a:ahLst/>
                <a:cxnLst/>
                <a:rect r="r" b="b" t="t" l="l"/>
                <a:pathLst>
                  <a:path h="10575163" w="6606921">
                    <a:moveTo>
                      <a:pt x="5461" y="0"/>
                    </a:moveTo>
                    <a:lnTo>
                      <a:pt x="6606921" y="624713"/>
                    </a:lnTo>
                    <a:lnTo>
                      <a:pt x="4741672" y="10575163"/>
                    </a:lnTo>
                    <a:lnTo>
                      <a:pt x="4684776" y="10564495"/>
                    </a:lnTo>
                    <a:lnTo>
                      <a:pt x="6544183" y="645287"/>
                    </a:lnTo>
                    <a:lnTo>
                      <a:pt x="6572631" y="650621"/>
                    </a:lnTo>
                    <a:lnTo>
                      <a:pt x="6569963" y="679450"/>
                    </a:lnTo>
                    <a:lnTo>
                      <a:pt x="0" y="57658"/>
                    </a:lnTo>
                    <a:close/>
                  </a:path>
                </a:pathLst>
              </a:custGeom>
              <a:solidFill>
                <a:srgbClr val="FE5006"/>
              </a:solidFill>
            </p:spPr>
          </p:sp>
        </p:grpSp>
        <p:grpSp>
          <p:nvGrpSpPr>
            <p:cNvPr name="Group 13" id="13"/>
            <p:cNvGrpSpPr>
              <a:grpSpLocks noChangeAspect="true"/>
            </p:cNvGrpSpPr>
            <p:nvPr/>
          </p:nvGrpSpPr>
          <p:grpSpPr>
            <a:xfrm rot="0">
              <a:off x="2519589" y="1426179"/>
              <a:ext cx="826819" cy="1131013"/>
              <a:chOff x="0" y="0"/>
              <a:chExt cx="9946386" cy="13605751"/>
            </a:xfrm>
          </p:grpSpPr>
          <p:sp>
            <p:nvSpPr>
              <p:cNvPr name="Freeform 14" id="14"/>
              <p:cNvSpPr/>
              <p:nvPr/>
            </p:nvSpPr>
            <p:spPr>
              <a:xfrm flipH="false" flipV="false" rot="0">
                <a:off x="0" y="0"/>
                <a:ext cx="9946386" cy="13605763"/>
              </a:xfrm>
              <a:custGeom>
                <a:avLst/>
                <a:gdLst/>
                <a:ahLst/>
                <a:cxnLst/>
                <a:rect r="r" b="b" t="t" l="l"/>
                <a:pathLst>
                  <a:path h="13605763" w="9946386">
                    <a:moveTo>
                      <a:pt x="9327007" y="0"/>
                    </a:moveTo>
                    <a:lnTo>
                      <a:pt x="0" y="1340993"/>
                    </a:lnTo>
                    <a:lnTo>
                      <a:pt x="2675001" y="13605763"/>
                    </a:lnTo>
                    <a:lnTo>
                      <a:pt x="9946386" y="13494511"/>
                    </a:lnTo>
                    <a:lnTo>
                      <a:pt x="9327007" y="0"/>
                    </a:lnTo>
                    <a:close/>
                  </a:path>
                </a:pathLst>
              </a:custGeom>
              <a:blipFill>
                <a:blip r:embed="rId2"/>
                <a:stretch>
                  <a:fillRect l="-18395" t="0" r="-18395" b="0"/>
                </a:stretch>
              </a:blipFill>
            </p:spPr>
          </p:sp>
        </p:grpSp>
        <p:sp>
          <p:nvSpPr>
            <p:cNvPr name="Freeform 15" id="15"/>
            <p:cNvSpPr/>
            <p:nvPr/>
          </p:nvSpPr>
          <p:spPr>
            <a:xfrm flipH="false" flipV="false" rot="0">
              <a:off x="1628060" y="2034366"/>
              <a:ext cx="891529" cy="275631"/>
            </a:xfrm>
            <a:custGeom>
              <a:avLst/>
              <a:gdLst/>
              <a:ahLst/>
              <a:cxnLst/>
              <a:rect r="r" b="b" t="t" l="l"/>
              <a:pathLst>
                <a:path h="275631" w="891529">
                  <a:moveTo>
                    <a:pt x="0" y="0"/>
                  </a:moveTo>
                  <a:lnTo>
                    <a:pt x="891529" y="0"/>
                  </a:lnTo>
                  <a:lnTo>
                    <a:pt x="891529" y="275631"/>
                  </a:lnTo>
                  <a:lnTo>
                    <a:pt x="0" y="275631"/>
                  </a:lnTo>
                  <a:lnTo>
                    <a:pt x="0" y="0"/>
                  </a:lnTo>
                  <a:close/>
                </a:path>
              </a:pathLst>
            </a:custGeom>
            <a:blipFill>
              <a:blip r:embed="rId3"/>
              <a:stretch>
                <a:fillRect l="0" t="0" r="0" b="0"/>
              </a:stretch>
            </a:blipFill>
          </p:spPr>
        </p:sp>
        <p:sp>
          <p:nvSpPr>
            <p:cNvPr name="TextBox 16" id="16"/>
            <p:cNvSpPr txBox="true"/>
            <p:nvPr/>
          </p:nvSpPr>
          <p:spPr>
            <a:xfrm rot="0">
              <a:off x="191927" y="228149"/>
              <a:ext cx="893275" cy="143265"/>
            </a:xfrm>
            <a:prstGeom prst="rect">
              <a:avLst/>
            </a:prstGeom>
          </p:spPr>
          <p:txBody>
            <a:bodyPr anchor="t" rtlCol="false" tIns="0" lIns="0" bIns="0" rIns="0">
              <a:spAutoFit/>
            </a:bodyPr>
            <a:lstStyle/>
            <a:p>
              <a:pPr algn="ctr">
                <a:lnSpc>
                  <a:spcPts val="706"/>
                </a:lnSpc>
              </a:pPr>
            </a:p>
          </p:txBody>
        </p:sp>
        <p:sp>
          <p:nvSpPr>
            <p:cNvPr name="TextBox 17" id="17"/>
            <p:cNvSpPr txBox="true"/>
            <p:nvPr/>
          </p:nvSpPr>
          <p:spPr>
            <a:xfrm rot="0">
              <a:off x="322105" y="19050"/>
              <a:ext cx="3217685" cy="355544"/>
            </a:xfrm>
            <a:prstGeom prst="rect">
              <a:avLst/>
            </a:prstGeom>
          </p:spPr>
          <p:txBody>
            <a:bodyPr anchor="t" rtlCol="false" tIns="0" lIns="0" bIns="0" rIns="0">
              <a:spAutoFit/>
            </a:bodyPr>
            <a:lstStyle/>
            <a:p>
              <a:pPr algn="ctr">
                <a:lnSpc>
                  <a:spcPts val="1968"/>
                </a:lnSpc>
              </a:pPr>
            </a:p>
          </p:txBody>
        </p:sp>
        <p:sp>
          <p:nvSpPr>
            <p:cNvPr name="TextBox 18" id="18"/>
            <p:cNvSpPr txBox="true"/>
            <p:nvPr/>
          </p:nvSpPr>
          <p:spPr>
            <a:xfrm rot="0">
              <a:off x="258606" y="1571308"/>
              <a:ext cx="2260983" cy="299049"/>
            </a:xfrm>
            <a:prstGeom prst="rect">
              <a:avLst/>
            </a:prstGeom>
          </p:spPr>
          <p:txBody>
            <a:bodyPr anchor="t" rtlCol="false" tIns="0" lIns="0" bIns="0" rIns="0">
              <a:spAutoFit/>
            </a:bodyPr>
            <a:lstStyle/>
            <a:p>
              <a:pPr algn="just">
                <a:lnSpc>
                  <a:spcPts val="1716"/>
                </a:lnSpc>
              </a:pPr>
              <a:r>
                <a:rPr lang="en-US" b="true" sz="1430">
                  <a:solidFill>
                    <a:srgbClr val="FFFFFF"/>
                  </a:solidFill>
                  <a:latin typeface="Montserrat Bold"/>
                  <a:ea typeface="Montserrat Bold"/>
                  <a:cs typeface="Montserrat Bold"/>
                  <a:sym typeface="Montserrat Bold"/>
                </a:rPr>
                <a:t>Dr Sachin Saxena</a:t>
              </a:r>
            </a:p>
          </p:txBody>
        </p:sp>
        <p:sp>
          <p:nvSpPr>
            <p:cNvPr name="TextBox 19" id="19"/>
            <p:cNvSpPr txBox="true"/>
            <p:nvPr/>
          </p:nvSpPr>
          <p:spPr>
            <a:xfrm rot="0">
              <a:off x="347631" y="2028602"/>
              <a:ext cx="1231586" cy="281394"/>
            </a:xfrm>
            <a:prstGeom prst="rect">
              <a:avLst/>
            </a:prstGeom>
          </p:spPr>
          <p:txBody>
            <a:bodyPr anchor="t" rtlCol="false" tIns="0" lIns="0" bIns="0" rIns="0">
              <a:spAutoFit/>
            </a:bodyPr>
            <a:lstStyle/>
            <a:p>
              <a:pPr algn="just">
                <a:lnSpc>
                  <a:spcPts val="1611"/>
                </a:lnSpc>
              </a:pPr>
              <a:r>
                <a:rPr lang="en-US" b="true" sz="1343">
                  <a:solidFill>
                    <a:srgbClr val="000000"/>
                  </a:solidFill>
                  <a:latin typeface="Montserrat Bold"/>
                  <a:ea typeface="Montserrat Bold"/>
                  <a:cs typeface="Montserrat Bold"/>
                  <a:sym typeface="Montserrat Bold"/>
                </a:rPr>
                <a:t>Follow on</a:t>
              </a:r>
            </a:p>
          </p:txBody>
        </p:sp>
      </p:grpSp>
      <p:sp>
        <p:nvSpPr>
          <p:cNvPr name="Freeform 20" id="20"/>
          <p:cNvSpPr/>
          <p:nvPr/>
        </p:nvSpPr>
        <p:spPr>
          <a:xfrm flipH="false" flipV="false" rot="0">
            <a:off x="469553" y="240796"/>
            <a:ext cx="9261988" cy="9261988"/>
          </a:xfrm>
          <a:custGeom>
            <a:avLst/>
            <a:gdLst/>
            <a:ahLst/>
            <a:cxnLst/>
            <a:rect r="r" b="b" t="t" l="l"/>
            <a:pathLst>
              <a:path h="9261988" w="9261988">
                <a:moveTo>
                  <a:pt x="0" y="0"/>
                </a:moveTo>
                <a:lnTo>
                  <a:pt x="9261988" y="0"/>
                </a:lnTo>
                <a:lnTo>
                  <a:pt x="9261988" y="9261988"/>
                </a:lnTo>
                <a:lnTo>
                  <a:pt x="0" y="9261988"/>
                </a:lnTo>
                <a:lnTo>
                  <a:pt x="0" y="0"/>
                </a:lnTo>
                <a:close/>
              </a:path>
            </a:pathLst>
          </a:custGeom>
          <a:blipFill>
            <a:blip r:embed="rId4"/>
            <a:stretch>
              <a:fillRect l="0" t="0" r="0" b="0"/>
            </a:stretch>
          </a:blipFill>
        </p:spPr>
      </p:sp>
      <p:sp>
        <p:nvSpPr>
          <p:cNvPr name="Freeform 21" id="21"/>
          <p:cNvSpPr/>
          <p:nvPr/>
        </p:nvSpPr>
        <p:spPr>
          <a:xfrm flipH="false" flipV="false" rot="0">
            <a:off x="10266782" y="756990"/>
            <a:ext cx="5071491" cy="8229600"/>
          </a:xfrm>
          <a:custGeom>
            <a:avLst/>
            <a:gdLst/>
            <a:ahLst/>
            <a:cxnLst/>
            <a:rect r="r" b="b" t="t" l="l"/>
            <a:pathLst>
              <a:path h="8229600" w="5071491">
                <a:moveTo>
                  <a:pt x="0" y="0"/>
                </a:moveTo>
                <a:lnTo>
                  <a:pt x="5071491" y="0"/>
                </a:lnTo>
                <a:lnTo>
                  <a:pt x="5071491" y="8229600"/>
                </a:lnTo>
                <a:lnTo>
                  <a:pt x="0" y="8229600"/>
                </a:lnTo>
                <a:lnTo>
                  <a:pt x="0" y="0"/>
                </a:lnTo>
                <a:close/>
              </a:path>
            </a:pathLst>
          </a:custGeom>
          <a:blipFill>
            <a:blip r:embed="rId5"/>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DAGpkt_C_Lc</dc:identifier>
  <dcterms:modified xsi:type="dcterms:W3CDTF">2011-08-01T06:04:30Z</dcterms:modified>
  <cp:revision>1</cp:revision>
  <dc:title>Delta Lake</dc:title>
</cp:coreProperties>
</file>